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6" r:id="rId4"/>
    <p:sldId id="258" r:id="rId5"/>
    <p:sldId id="259" r:id="rId6"/>
    <p:sldId id="260" r:id="rId7"/>
    <p:sldId id="261" r:id="rId8"/>
    <p:sldId id="262" r:id="rId9"/>
    <p:sldId id="263" r:id="rId10"/>
    <p:sldId id="264" r:id="rId11"/>
    <p:sldId id="265" r:id="rId12"/>
    <p:sldId id="267" r:id="rId13"/>
    <p:sldId id="268" r:id="rId14"/>
    <p:sldId id="269" r:id="rId15"/>
    <p:sldId id="272"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5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EDBB14-6BE9-4F87-9515-B31A1E43B841}"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E2218-9005-4FFC-A3E6-6F5AA2FA80FE}"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DBB14-6BE9-4F87-9515-B31A1E43B841}"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E2218-9005-4FFC-A3E6-6F5AA2FA80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EDBB14-6BE9-4F87-9515-B31A1E43B841}"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E2218-9005-4FFC-A3E6-6F5AA2FA80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0967C58-08AB-406D-95CF-5C431AE6A2FD}" type="datetimeFigureOut">
              <a:rPr lang="en-US"/>
              <a:pPr>
                <a:defRPr/>
              </a:pPr>
              <a:t>2/15/2021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99F4A6-08A0-4F29-A9BF-69A71B7681A9}" type="slidenum">
              <a:rPr lang="en-US"/>
              <a:pPr>
                <a:defRPr/>
              </a:pPr>
              <a:t>‹#›</a:t>
            </a:fld>
            <a:endParaRPr lang="en-US"/>
          </a:p>
        </p:txBody>
      </p:sp>
    </p:spTree>
    <p:extLst>
      <p:ext uri="{BB962C8B-B14F-4D97-AF65-F5344CB8AC3E}">
        <p14:creationId xmlns:p14="http://schemas.microsoft.com/office/powerpoint/2010/main" val="2813309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A4E550-62E0-4CA7-A29B-4DAFAAE43D4A}" type="datetimeFigureOut">
              <a:rPr lang="en-US"/>
              <a:pPr>
                <a:defRPr/>
              </a:pPr>
              <a:t>2/15/2021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68617E-3D33-4BEB-8A9F-8F7186EB4FB3}" type="slidenum">
              <a:rPr lang="en-US"/>
              <a:pPr>
                <a:defRPr/>
              </a:pPr>
              <a:t>‹#›</a:t>
            </a:fld>
            <a:endParaRPr lang="en-US"/>
          </a:p>
        </p:txBody>
      </p:sp>
    </p:spTree>
    <p:extLst>
      <p:ext uri="{BB962C8B-B14F-4D97-AF65-F5344CB8AC3E}">
        <p14:creationId xmlns:p14="http://schemas.microsoft.com/office/powerpoint/2010/main" val="891281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A0E8F79-B356-4C40-950B-2708C775FD09}" type="datetimeFigureOut">
              <a:rPr lang="en-US"/>
              <a:pPr>
                <a:defRPr/>
              </a:pPr>
              <a:t>2/15/2021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28F4AF-F860-46C9-B671-EC000296CD8A}" type="slidenum">
              <a:rPr lang="en-US"/>
              <a:pPr>
                <a:defRPr/>
              </a:pPr>
              <a:t>‹#›</a:t>
            </a:fld>
            <a:endParaRPr lang="en-US"/>
          </a:p>
        </p:txBody>
      </p:sp>
    </p:spTree>
    <p:extLst>
      <p:ext uri="{BB962C8B-B14F-4D97-AF65-F5344CB8AC3E}">
        <p14:creationId xmlns:p14="http://schemas.microsoft.com/office/powerpoint/2010/main" val="1926629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ECDDE62-590E-469C-8B40-5A9F7BBE6D46}" type="datetimeFigureOut">
              <a:rPr lang="en-US"/>
              <a:pPr>
                <a:defRPr/>
              </a:pPr>
              <a:t>2/15/2021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D080E2-2F43-40C8-A476-68582A5AA971}" type="slidenum">
              <a:rPr lang="en-US"/>
              <a:pPr>
                <a:defRPr/>
              </a:pPr>
              <a:t>‹#›</a:t>
            </a:fld>
            <a:endParaRPr lang="en-US"/>
          </a:p>
        </p:txBody>
      </p:sp>
    </p:spTree>
    <p:extLst>
      <p:ext uri="{BB962C8B-B14F-4D97-AF65-F5344CB8AC3E}">
        <p14:creationId xmlns:p14="http://schemas.microsoft.com/office/powerpoint/2010/main" val="1028669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137F6E5-4132-41FD-9482-987BE216F8D5}" type="datetimeFigureOut">
              <a:rPr lang="en-US"/>
              <a:pPr>
                <a:defRPr/>
              </a:pPr>
              <a:t>2/15/2021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C2A9295-31F4-448E-A2C1-D7296FDAC312}" type="slidenum">
              <a:rPr lang="en-US"/>
              <a:pPr>
                <a:defRPr/>
              </a:pPr>
              <a:t>‹#›</a:t>
            </a:fld>
            <a:endParaRPr lang="en-US"/>
          </a:p>
        </p:txBody>
      </p:sp>
    </p:spTree>
    <p:extLst>
      <p:ext uri="{BB962C8B-B14F-4D97-AF65-F5344CB8AC3E}">
        <p14:creationId xmlns:p14="http://schemas.microsoft.com/office/powerpoint/2010/main" val="3083715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0A575EC-196B-4B72-97CA-EC264A5A7890}" type="datetimeFigureOut">
              <a:rPr lang="en-US"/>
              <a:pPr>
                <a:defRPr/>
              </a:pPr>
              <a:t>2/15/2021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8EA70A9-9CD5-4C37-9129-3EEB31FC688E}" type="slidenum">
              <a:rPr lang="en-US"/>
              <a:pPr>
                <a:defRPr/>
              </a:pPr>
              <a:t>‹#›</a:t>
            </a:fld>
            <a:endParaRPr lang="en-US"/>
          </a:p>
        </p:txBody>
      </p:sp>
    </p:spTree>
    <p:extLst>
      <p:ext uri="{BB962C8B-B14F-4D97-AF65-F5344CB8AC3E}">
        <p14:creationId xmlns:p14="http://schemas.microsoft.com/office/powerpoint/2010/main" val="14674477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8F327B-F5D2-4CCA-A635-B20B8CBDC3C9}" type="datetimeFigureOut">
              <a:rPr lang="en-US"/>
              <a:pPr>
                <a:defRPr/>
              </a:pPr>
              <a:t>2/15/2021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8433018-9C57-495A-A99E-26B68492E309}" type="slidenum">
              <a:rPr lang="en-US"/>
              <a:pPr>
                <a:defRPr/>
              </a:pPr>
              <a:t>‹#›</a:t>
            </a:fld>
            <a:endParaRPr lang="en-US"/>
          </a:p>
        </p:txBody>
      </p:sp>
    </p:spTree>
    <p:extLst>
      <p:ext uri="{BB962C8B-B14F-4D97-AF65-F5344CB8AC3E}">
        <p14:creationId xmlns:p14="http://schemas.microsoft.com/office/powerpoint/2010/main" val="1581754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9F6460-E2F5-421A-AA1B-FBEC7C50BC0D}" type="datetimeFigureOut">
              <a:rPr lang="en-US"/>
              <a:pPr>
                <a:defRPr/>
              </a:pPr>
              <a:t>2/15/2021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8A1B0D-2D0E-46F8-8C52-E1D7A32C9D9B}" type="slidenum">
              <a:rPr lang="en-US"/>
              <a:pPr>
                <a:defRPr/>
              </a:pPr>
              <a:t>‹#›</a:t>
            </a:fld>
            <a:endParaRPr lang="en-US"/>
          </a:p>
        </p:txBody>
      </p:sp>
    </p:spTree>
    <p:extLst>
      <p:ext uri="{BB962C8B-B14F-4D97-AF65-F5344CB8AC3E}">
        <p14:creationId xmlns:p14="http://schemas.microsoft.com/office/powerpoint/2010/main" val="1327105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EDBB14-6BE9-4F87-9515-B31A1E43B841}"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E2218-9005-4FFC-A3E6-6F5AA2FA80F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1020D9-D435-4EEC-9E4D-F81219A20B58}" type="datetimeFigureOut">
              <a:rPr lang="en-US"/>
              <a:pPr>
                <a:defRPr/>
              </a:pPr>
              <a:t>2/15/2021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9CD776-8FCA-4719-87B4-4302EE38A416}" type="slidenum">
              <a:rPr lang="en-US"/>
              <a:pPr>
                <a:defRPr/>
              </a:pPr>
              <a:t>‹#›</a:t>
            </a:fld>
            <a:endParaRPr lang="en-US"/>
          </a:p>
        </p:txBody>
      </p:sp>
    </p:spTree>
    <p:extLst>
      <p:ext uri="{BB962C8B-B14F-4D97-AF65-F5344CB8AC3E}">
        <p14:creationId xmlns:p14="http://schemas.microsoft.com/office/powerpoint/2010/main" val="3976495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C03FB7-AE6B-41F8-957F-59F9B20392CD}" type="datetimeFigureOut">
              <a:rPr lang="en-US"/>
              <a:pPr>
                <a:defRPr/>
              </a:pPr>
              <a:t>2/15/2021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346B4E-6B3E-4DCC-971F-478CAE0F9F05}" type="slidenum">
              <a:rPr lang="en-US"/>
              <a:pPr>
                <a:defRPr/>
              </a:pPr>
              <a:t>‹#›</a:t>
            </a:fld>
            <a:endParaRPr lang="en-US"/>
          </a:p>
        </p:txBody>
      </p:sp>
    </p:spTree>
    <p:extLst>
      <p:ext uri="{BB962C8B-B14F-4D97-AF65-F5344CB8AC3E}">
        <p14:creationId xmlns:p14="http://schemas.microsoft.com/office/powerpoint/2010/main" val="25024186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8F7837-D998-408C-AFD6-943EB4108790}" type="datetimeFigureOut">
              <a:rPr lang="en-US"/>
              <a:pPr>
                <a:defRPr/>
              </a:pPr>
              <a:t>2/15/2021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493D32-6A76-458D-9123-B09B870879BD}" type="slidenum">
              <a:rPr lang="en-US"/>
              <a:pPr>
                <a:defRPr/>
              </a:pPr>
              <a:t>‹#›</a:t>
            </a:fld>
            <a:endParaRPr lang="en-US"/>
          </a:p>
        </p:txBody>
      </p:sp>
    </p:spTree>
    <p:extLst>
      <p:ext uri="{BB962C8B-B14F-4D97-AF65-F5344CB8AC3E}">
        <p14:creationId xmlns:p14="http://schemas.microsoft.com/office/powerpoint/2010/main" val="3230188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EDBB14-6BE9-4F87-9515-B31A1E43B841}"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E2218-9005-4FFC-A3E6-6F5AA2FA80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BEDBB14-6BE9-4F87-9515-B31A1E43B841}" type="datetimeFigureOut">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E2218-9005-4FFC-A3E6-6F5AA2FA80F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EDBB14-6BE9-4F87-9515-B31A1E43B841}" type="datetimeFigureOut">
              <a:rPr lang="en-US" smtClean="0"/>
              <a:t>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DE2218-9005-4FFC-A3E6-6F5AA2FA80F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EDBB14-6BE9-4F87-9515-B31A1E43B841}" type="datetimeFigureOut">
              <a:rPr lang="en-US" smtClean="0"/>
              <a:t>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DE2218-9005-4FFC-A3E6-6F5AA2FA80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DBB14-6BE9-4F87-9515-B31A1E43B841}" type="datetimeFigureOut">
              <a:rPr lang="en-US" smtClean="0"/>
              <a:t>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DE2218-9005-4FFC-A3E6-6F5AA2FA80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EDBB14-6BE9-4F87-9515-B31A1E43B841}" type="datetimeFigureOut">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E2218-9005-4FFC-A3E6-6F5AA2FA80F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EDBB14-6BE9-4F87-9515-B31A1E43B841}" type="datetimeFigureOut">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E2218-9005-4FFC-A3E6-6F5AA2FA80FE}"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BEDBB14-6BE9-4F87-9515-B31A1E43B841}" type="datetimeFigureOut">
              <a:rPr lang="en-US" smtClean="0"/>
              <a:t>2/15/2021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DDE2218-9005-4FFC-A3E6-6F5AA2FA80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4000"/>
            <a:lum/>
          </a:blip>
          <a:srcRect/>
          <a:stretch>
            <a:fillRect l="15000" t="1000" r="17000" b="8000"/>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prstClr val="black">
                    <a:tint val="75000"/>
                  </a:prstClr>
                </a:solidFill>
                <a:latin typeface="+mn-lt"/>
                <a:cs typeface="+mn-cs"/>
              </a:defRPr>
            </a:lvl1pPr>
          </a:lstStyle>
          <a:p>
            <a:pPr>
              <a:defRPr/>
            </a:pPr>
            <a:fld id="{A79F3FE5-3C14-48DB-89A4-6FAEDD3F3006}" type="datetimeFigureOut">
              <a:rPr lang="en-US"/>
              <a:pPr>
                <a:defRPr/>
              </a:pPr>
              <a:t>2/15/2021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rtl="0" fontAlgn="auto">
              <a:spcBef>
                <a:spcPts val="0"/>
              </a:spcBef>
              <a:spcAft>
                <a:spcPts val="0"/>
              </a:spcAft>
              <a:defRPr sz="1200">
                <a:solidFill>
                  <a:prstClr val="black">
                    <a:tint val="75000"/>
                  </a:prstClr>
                </a:solidFill>
                <a:latin typeface="+mn-lt"/>
                <a:cs typeface="+mn-cs"/>
              </a:defRPr>
            </a:lvl1pPr>
          </a:lstStyle>
          <a:p>
            <a:pPr>
              <a:defRPr/>
            </a:pPr>
            <a:fld id="{D660AC53-D957-4BB5-97FA-78FC0C4E82C7}" type="slidenum">
              <a:rPr lang="en-US"/>
              <a:pPr>
                <a:defRPr/>
              </a:pPr>
              <a:t>‹#›</a:t>
            </a:fld>
            <a:endParaRPr lang="en-US"/>
          </a:p>
        </p:txBody>
      </p:sp>
    </p:spTree>
    <p:extLst>
      <p:ext uri="{BB962C8B-B14F-4D97-AF65-F5344CB8AC3E}">
        <p14:creationId xmlns:p14="http://schemas.microsoft.com/office/powerpoint/2010/main" val="42101077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23536_wXc6TC1V.jpg"/>
          <p:cNvPicPr>
            <a:picLocks noChangeAspect="1"/>
          </p:cNvPicPr>
          <p:nvPr/>
        </p:nvPicPr>
        <p:blipFill>
          <a:blip r:embed="rId2">
            <a:duotone>
              <a:schemeClr val="accent5">
                <a:shade val="45000"/>
                <a:satMod val="135000"/>
              </a:schemeClr>
              <a:prstClr val="white"/>
            </a:duotone>
          </a:blip>
          <a:stretch>
            <a:fillRect/>
          </a:stretch>
        </p:blipFill>
        <p:spPr>
          <a:xfrm>
            <a:off x="467544" y="332656"/>
            <a:ext cx="8496944" cy="5760641"/>
          </a:xfrm>
          <a:prstGeom prst="rect">
            <a:avLst/>
          </a:prstGeom>
        </p:spPr>
      </p:pic>
    </p:spTree>
    <p:extLst>
      <p:ext uri="{BB962C8B-B14F-4D97-AF65-F5344CB8AC3E}">
        <p14:creationId xmlns:p14="http://schemas.microsoft.com/office/powerpoint/2010/main" val="1212724373"/>
      </p:ext>
    </p:extLst>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1772816"/>
            <a:ext cx="8280920" cy="3384376"/>
          </a:xfrm>
        </p:spPr>
        <p:txBody>
          <a:bodyPr/>
          <a:lstStyle/>
          <a:p>
            <a:pPr marL="16510" indent="342900" algn="r" rtl="1">
              <a:lnSpc>
                <a:spcPct val="107000"/>
              </a:lnSpc>
              <a:spcAft>
                <a:spcPts val="800"/>
              </a:spcAft>
            </a:pPr>
            <a:r>
              <a:rPr lang="fa-IR" sz="2400" dirty="0">
                <a:latin typeface="Arial"/>
                <a:ea typeface="Calibri"/>
                <a:cs typeface="B Nazanin" pitchFamily="2" charset="-78"/>
              </a:rPr>
              <a:t>فراوانی طغیانهای بیماریهای منتقله از آب و غذا در مناطق زلزله زده قبل و بعد از زلزله متفاوت است.</a:t>
            </a:r>
            <a:endParaRPr lang="en-US" sz="2400" dirty="0">
              <a:latin typeface="Calibri"/>
              <a:ea typeface="Calibri"/>
              <a:cs typeface="B Nazanin" pitchFamily="2" charset="-78"/>
            </a:endParaRPr>
          </a:p>
          <a:p>
            <a:endParaRPr lang="en-US" dirty="0"/>
          </a:p>
        </p:txBody>
      </p:sp>
      <p:sp>
        <p:nvSpPr>
          <p:cNvPr id="3" name="Title 2"/>
          <p:cNvSpPr>
            <a:spLocks noGrp="1"/>
          </p:cNvSpPr>
          <p:nvPr>
            <p:ph type="ctrTitle"/>
          </p:nvPr>
        </p:nvSpPr>
        <p:spPr>
          <a:xfrm>
            <a:off x="611560" y="260648"/>
            <a:ext cx="8136904" cy="1289111"/>
          </a:xfrm>
        </p:spPr>
        <p:txBody>
          <a:bodyPr/>
          <a:lstStyle/>
          <a:p>
            <a:pPr algn="r" rtl="1"/>
            <a:r>
              <a:rPr lang="fa-IR" sz="3200" dirty="0" smtClean="0"/>
              <a:t>فرضیه:</a:t>
            </a:r>
            <a:endParaRPr lang="en-US" sz="3200" dirty="0"/>
          </a:p>
        </p:txBody>
      </p:sp>
    </p:spTree>
    <p:extLst>
      <p:ext uri="{BB962C8B-B14F-4D97-AF65-F5344CB8AC3E}">
        <p14:creationId xmlns:p14="http://schemas.microsoft.com/office/powerpoint/2010/main" val="1759218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332656"/>
            <a:ext cx="6512511" cy="288032"/>
          </a:xfrm>
        </p:spPr>
        <p:txBody>
          <a:bodyPr/>
          <a:lstStyle/>
          <a:p>
            <a:pPr marL="0" indent="0">
              <a:buNone/>
            </a:pPr>
            <a:r>
              <a:rPr lang="fa-IR" sz="3200" dirty="0">
                <a:gradFill>
                  <a:gsLst>
                    <a:gs pos="0">
                      <a:prstClr val="black"/>
                    </a:gs>
                    <a:gs pos="40000">
                      <a:prstClr val="black">
                        <a:lumMod val="75000"/>
                        <a:lumOff val="25000"/>
                      </a:prstClr>
                    </a:gs>
                    <a:gs pos="100000">
                      <a:srgbClr val="212745">
                        <a:alpha val="65000"/>
                      </a:srgbClr>
                    </a:gs>
                  </a:gsLst>
                  <a:lin ang="5400000" scaled="0"/>
                </a:gradFill>
              </a:rPr>
              <a:t>روش کار:</a:t>
            </a:r>
            <a:endParaRPr lang="en-US" dirty="0"/>
          </a:p>
        </p:txBody>
      </p:sp>
      <p:sp>
        <p:nvSpPr>
          <p:cNvPr id="3" name="Content Placeholder 2"/>
          <p:cNvSpPr>
            <a:spLocks noGrp="1"/>
          </p:cNvSpPr>
          <p:nvPr>
            <p:ph sz="quarter" idx="13"/>
          </p:nvPr>
        </p:nvSpPr>
        <p:spPr>
          <a:xfrm>
            <a:off x="755576" y="1268760"/>
            <a:ext cx="7344816" cy="5184576"/>
          </a:xfrm>
        </p:spPr>
        <p:txBody>
          <a:bodyPr>
            <a:normAutofit/>
          </a:bodyPr>
          <a:lstStyle/>
          <a:p>
            <a:pPr marL="45720" indent="0" algn="just" rtl="1">
              <a:lnSpc>
                <a:spcPct val="107000"/>
              </a:lnSpc>
              <a:spcAft>
                <a:spcPts val="0"/>
              </a:spcAft>
              <a:buNone/>
            </a:pPr>
            <a:r>
              <a:rPr lang="fa-IR" sz="2400" dirty="0">
                <a:latin typeface="Arial"/>
                <a:ea typeface="SimSun"/>
                <a:cs typeface="B Nazanin" pitchFamily="2" charset="-78"/>
              </a:rPr>
              <a:t>این مطالعه بصورت مقطعی </a:t>
            </a:r>
            <a:r>
              <a:rPr lang="fa-IR" sz="2400" dirty="0" smtClean="0">
                <a:latin typeface="Arial"/>
                <a:ea typeface="SimSun"/>
                <a:cs typeface="B Nazanin" pitchFamily="2" charset="-78"/>
              </a:rPr>
              <a:t>انجام شدکه با </a:t>
            </a:r>
            <a:r>
              <a:rPr lang="fa-IR" sz="2400" dirty="0">
                <a:latin typeface="Arial"/>
                <a:ea typeface="SimSun"/>
                <a:cs typeface="B Nazanin" pitchFamily="2" charset="-78"/>
              </a:rPr>
              <a:t>بهره گیری از اپیدمیولوژی توصیفی، مشاهده و ثبت یافته های بالینی در بیماران مبتلا به گاستروانتریت مراجعه کننده به مراکز بهداشتی درمانی دولتی و درمانگاه های خصوصی در شهرستان های استان کرمانشاه در طغیان های گزارش شده توسط شبکه های بهداشتی شهرستان های استان کرمانشاه </a:t>
            </a:r>
            <a:r>
              <a:rPr lang="fa-IR" sz="2400" dirty="0" smtClean="0">
                <a:latin typeface="Arial"/>
                <a:ea typeface="SimSun"/>
                <a:cs typeface="B Nazanin" pitchFamily="2" charset="-78"/>
              </a:rPr>
              <a:t>صورت گرفته است.</a:t>
            </a:r>
            <a:r>
              <a:rPr lang="fa-IR" sz="2400" dirty="0">
                <a:latin typeface="Arial"/>
                <a:ea typeface="SimSun"/>
                <a:cs typeface="B Nazanin" pitchFamily="2" charset="-78"/>
              </a:rPr>
              <a:t> اطلاعات مربوط به بیماران توسط پزشکان مراکز دولتی و خصوصی جمع آوری و گزارش گردیده است</a:t>
            </a:r>
            <a:r>
              <a:rPr lang="fa-IR" sz="2400">
                <a:latin typeface="Arial"/>
                <a:ea typeface="SimSun"/>
                <a:cs typeface="B Nazanin" pitchFamily="2" charset="-78"/>
              </a:rPr>
              <a:t>. </a:t>
            </a:r>
            <a:r>
              <a:rPr lang="fa-IR" sz="2400" smtClean="0">
                <a:latin typeface="Arial"/>
                <a:ea typeface="SimSun"/>
                <a:cs typeface="B Nazanin" pitchFamily="2" charset="-78"/>
              </a:rPr>
              <a:t>نمونه </a:t>
            </a:r>
            <a:r>
              <a:rPr lang="fa-IR" sz="2400" dirty="0">
                <a:latin typeface="Arial"/>
                <a:ea typeface="SimSun"/>
                <a:cs typeface="B Nazanin" pitchFamily="2" charset="-78"/>
              </a:rPr>
              <a:t>ها پس از جمع آوری به آزمایشگاه  ارسال گردیده و از نظر عوامل باکتریایی، انگلی، نوروویروس و همچنین آزمایش سرولوژی</a:t>
            </a:r>
            <a:r>
              <a:rPr lang="en-US" sz="2400" dirty="0">
                <a:latin typeface="Times New Roman"/>
                <a:ea typeface="SimSun"/>
                <a:cs typeface="B Nazanin" pitchFamily="2" charset="-78"/>
              </a:rPr>
              <a:t>HEV </a:t>
            </a:r>
            <a:r>
              <a:rPr lang="en-US" sz="2400" dirty="0" err="1">
                <a:latin typeface="Times New Roman"/>
                <a:ea typeface="SimSun"/>
                <a:cs typeface="B Nazanin" pitchFamily="2" charset="-78"/>
              </a:rPr>
              <a:t>IgM</a:t>
            </a:r>
            <a:r>
              <a:rPr lang="fa-IR" sz="2400" dirty="0">
                <a:latin typeface="Calibri"/>
                <a:ea typeface="SimSun"/>
                <a:cs typeface="B Nazanin" pitchFamily="2" charset="-78"/>
              </a:rPr>
              <a:t> و </a:t>
            </a:r>
            <a:r>
              <a:rPr lang="en-US" sz="2400" dirty="0">
                <a:latin typeface="Times New Roman"/>
                <a:ea typeface="SimSun"/>
                <a:cs typeface="B Nazanin" pitchFamily="2" charset="-78"/>
              </a:rPr>
              <a:t>HAV </a:t>
            </a:r>
            <a:r>
              <a:rPr lang="en-US" sz="2400" dirty="0" err="1">
                <a:latin typeface="Times New Roman"/>
                <a:ea typeface="SimSun"/>
                <a:cs typeface="B Nazanin" pitchFamily="2" charset="-78"/>
              </a:rPr>
              <a:t>IgM</a:t>
            </a:r>
            <a:r>
              <a:rPr lang="en-US" sz="2400" dirty="0">
                <a:latin typeface="Times New Roman"/>
                <a:ea typeface="SimSun"/>
                <a:cs typeface="B Nazanin" pitchFamily="2" charset="-78"/>
              </a:rPr>
              <a:t> </a:t>
            </a:r>
            <a:r>
              <a:rPr lang="fa-IR" sz="2400" dirty="0">
                <a:latin typeface="Arial"/>
                <a:ea typeface="SimSun"/>
                <a:cs typeface="B Nazanin" pitchFamily="2" charset="-78"/>
              </a:rPr>
              <a:t>و آزمایش ملکولی </a:t>
            </a:r>
            <a:r>
              <a:rPr lang="en-US" sz="2400" dirty="0">
                <a:latin typeface="Times New Roman"/>
                <a:ea typeface="SimSun"/>
                <a:cs typeface="B Nazanin" pitchFamily="2" charset="-78"/>
              </a:rPr>
              <a:t>RT-PCR</a:t>
            </a:r>
            <a:r>
              <a:rPr lang="fa-IR" sz="2400" dirty="0">
                <a:latin typeface="Arial"/>
                <a:ea typeface="SimSun"/>
                <a:cs typeface="B Nazanin" pitchFamily="2" charset="-78"/>
              </a:rPr>
              <a:t> هپاتیت </a:t>
            </a:r>
            <a:r>
              <a:rPr lang="en-US" sz="2400" dirty="0">
                <a:latin typeface="Times New Roman"/>
                <a:ea typeface="SimSun"/>
                <a:cs typeface="B Nazanin" pitchFamily="2" charset="-78"/>
              </a:rPr>
              <a:t>A</a:t>
            </a:r>
            <a:r>
              <a:rPr lang="fa-IR" sz="2400" dirty="0">
                <a:latin typeface="Arial"/>
                <a:ea typeface="SimSun"/>
                <a:cs typeface="B Nazanin" pitchFamily="2" charset="-78"/>
              </a:rPr>
              <a:t> و </a:t>
            </a:r>
            <a:r>
              <a:rPr lang="en-US" sz="2400" dirty="0">
                <a:latin typeface="Times New Roman"/>
                <a:ea typeface="SimSun"/>
                <a:cs typeface="B Nazanin" pitchFamily="2" charset="-78"/>
              </a:rPr>
              <a:t>E</a:t>
            </a:r>
            <a:r>
              <a:rPr lang="fa-IR" sz="2400" dirty="0">
                <a:latin typeface="Arial"/>
                <a:ea typeface="SimSun"/>
                <a:cs typeface="B Nazanin" pitchFamily="2" charset="-78"/>
              </a:rPr>
              <a:t> و نمونه های انستیتو پاستور نیز به لحاظ آلودگی به اشرشیاکلی مورد بررسی قرار گرفته اند.</a:t>
            </a:r>
            <a:endParaRPr lang="en-US" sz="2400" dirty="0">
              <a:latin typeface="Calibri"/>
              <a:ea typeface="Calibri"/>
              <a:cs typeface="B Nazanin" pitchFamily="2" charset="-78"/>
            </a:endParaRPr>
          </a:p>
          <a:p>
            <a:pPr marL="45720" indent="0" algn="just" rtl="1">
              <a:lnSpc>
                <a:spcPct val="107000"/>
              </a:lnSpc>
              <a:spcAft>
                <a:spcPts val="0"/>
              </a:spcAft>
              <a:buNone/>
            </a:pPr>
            <a:endParaRPr lang="en-US" sz="1800" dirty="0">
              <a:latin typeface="Calibri"/>
              <a:ea typeface="Calibri"/>
              <a:cs typeface="Arial"/>
            </a:endParaRPr>
          </a:p>
          <a:p>
            <a:endParaRPr lang="en-US" dirty="0"/>
          </a:p>
        </p:txBody>
      </p:sp>
    </p:spTree>
    <p:extLst>
      <p:ext uri="{BB962C8B-B14F-4D97-AF65-F5344CB8AC3E}">
        <p14:creationId xmlns:p14="http://schemas.microsoft.com/office/powerpoint/2010/main" val="4262404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11560" y="1700809"/>
            <a:ext cx="7560839" cy="4233856"/>
          </a:xfrm>
        </p:spPr>
        <p:txBody>
          <a:bodyPr>
            <a:normAutofit/>
          </a:bodyPr>
          <a:lstStyle/>
          <a:p>
            <a:pPr algn="just" rtl="1">
              <a:lnSpc>
                <a:spcPct val="107000"/>
              </a:lnSpc>
              <a:spcAft>
                <a:spcPts val="0"/>
              </a:spcAft>
            </a:pPr>
            <a:r>
              <a:rPr lang="fa-IR" sz="2400" dirty="0">
                <a:latin typeface="Arial"/>
                <a:ea typeface="SimSun"/>
                <a:cs typeface="B Nazanin"/>
              </a:rPr>
              <a:t>ابزار جمع آوری داده ها فهرست خطی بیماران است که شامل نام و نام خانوادگی، سن، جنس، تاریخ، محل زندگی، علائم، منبع غذایی، منبع آب شرب و .. بود. تجزیه تحلیل داده ها با استفاده از </a:t>
            </a:r>
            <a:r>
              <a:rPr lang="en-US" sz="2000" dirty="0">
                <a:latin typeface="Times New Roman"/>
                <a:ea typeface="SimSun"/>
                <a:cs typeface="Arial"/>
              </a:rPr>
              <a:t>SPSS</a:t>
            </a:r>
            <a:r>
              <a:rPr lang="fa-IR" sz="2400" dirty="0">
                <a:latin typeface="Arial"/>
                <a:ea typeface="SimSun"/>
                <a:cs typeface="B Nazanin"/>
              </a:rPr>
              <a:t> نسخه 25 انجام گرفت</a:t>
            </a:r>
            <a:r>
              <a:rPr lang="fa-IR" sz="2400" dirty="0" smtClean="0">
                <a:latin typeface="Arial"/>
                <a:ea typeface="SimSun"/>
                <a:cs typeface="B Nazanin"/>
              </a:rPr>
              <a:t>.</a:t>
            </a:r>
          </a:p>
          <a:p>
            <a:pPr algn="just" rtl="1">
              <a:lnSpc>
                <a:spcPct val="107000"/>
              </a:lnSpc>
              <a:spcAft>
                <a:spcPts val="0"/>
              </a:spcAft>
            </a:pPr>
            <a:endParaRPr lang="en-US" sz="1800" dirty="0">
              <a:latin typeface="Calibri"/>
              <a:ea typeface="Calibri"/>
              <a:cs typeface="Arial"/>
            </a:endParaRPr>
          </a:p>
          <a:p>
            <a:pPr algn="just" rtl="1">
              <a:lnSpc>
                <a:spcPct val="107000"/>
              </a:lnSpc>
              <a:spcAft>
                <a:spcPts val="0"/>
              </a:spcAft>
            </a:pPr>
            <a:r>
              <a:rPr lang="fa-IR" sz="2400" dirty="0">
                <a:latin typeface="Arial"/>
                <a:ea typeface="SimSun"/>
                <a:cs typeface="B Nazanin"/>
              </a:rPr>
              <a:t>برای جمع آوری این اطلاعات، بعد از هماهنگی با مرکز بهداشت استان کرمانشاه، کارکنان مراکز خدمات جامع سلامت جمع آوری اطلاعات خواسته شده در فرم جمع آوری اطلاعات صورت گرفته و نهایتا این اطلاعات به نرم افزار آماری وارد گردید. در مورد بررسی الگوی طغیانها در دو شهرستان آسیب دیده در زلزله در واقع </a:t>
            </a:r>
            <a:r>
              <a:rPr lang="fa-IR" sz="2400" dirty="0" smtClean="0">
                <a:latin typeface="Arial"/>
                <a:ea typeface="SimSun"/>
                <a:cs typeface="B Nazanin"/>
              </a:rPr>
              <a:t>داده </a:t>
            </a:r>
            <a:r>
              <a:rPr lang="fa-IR" sz="2400" dirty="0">
                <a:latin typeface="Arial"/>
                <a:ea typeface="SimSun"/>
                <a:cs typeface="B Nazanin"/>
              </a:rPr>
              <a:t>های مربوط به </a:t>
            </a:r>
            <a:r>
              <a:rPr lang="fa-IR" sz="2400" dirty="0" smtClean="0">
                <a:latin typeface="Arial"/>
                <a:ea typeface="SimSun"/>
                <a:cs typeface="B Nazanin"/>
              </a:rPr>
              <a:t>طغیانهای یکسال </a:t>
            </a:r>
            <a:r>
              <a:rPr lang="fa-IR" sz="2400" dirty="0">
                <a:latin typeface="Arial"/>
                <a:ea typeface="SimSun"/>
                <a:cs typeface="B Nazanin"/>
              </a:rPr>
              <a:t>قبل از زلزله به عنوان گروه کنترل زمانی مورد بررسی و ارزیابی قرار </a:t>
            </a:r>
            <a:r>
              <a:rPr lang="fa-IR" sz="2400" dirty="0" smtClean="0">
                <a:latin typeface="Arial"/>
                <a:ea typeface="SimSun"/>
                <a:cs typeface="B Nazanin"/>
              </a:rPr>
              <a:t>گرفت.</a:t>
            </a:r>
            <a:endParaRPr lang="en-US" sz="1800" dirty="0">
              <a:latin typeface="Calibri"/>
              <a:ea typeface="Calibri"/>
              <a:cs typeface="Arial"/>
            </a:endParaRPr>
          </a:p>
          <a:p>
            <a:endParaRPr lang="en-US" dirty="0"/>
          </a:p>
        </p:txBody>
      </p:sp>
      <p:sp>
        <p:nvSpPr>
          <p:cNvPr id="3" name="Title 2"/>
          <p:cNvSpPr>
            <a:spLocks noGrp="1"/>
          </p:cNvSpPr>
          <p:nvPr>
            <p:ph type="ctrTitle"/>
          </p:nvPr>
        </p:nvSpPr>
        <p:spPr>
          <a:xfrm>
            <a:off x="817581" y="980729"/>
            <a:ext cx="7175351" cy="648072"/>
          </a:xfrm>
        </p:spPr>
        <p:txBody>
          <a:bodyPr/>
          <a:lstStyle/>
          <a:p>
            <a:pPr marL="182880" indent="0" algn="r" rtl="1">
              <a:buNone/>
            </a:pPr>
            <a:r>
              <a:rPr lang="fa-IR" sz="3200" dirty="0" smtClean="0"/>
              <a:t>روش کار ادامه</a:t>
            </a:r>
            <a:endParaRPr lang="en-US" sz="3200" dirty="0"/>
          </a:p>
        </p:txBody>
      </p:sp>
    </p:spTree>
    <p:extLst>
      <p:ext uri="{BB962C8B-B14F-4D97-AF65-F5344CB8AC3E}">
        <p14:creationId xmlns:p14="http://schemas.microsoft.com/office/powerpoint/2010/main" val="1816248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11560" y="764704"/>
            <a:ext cx="7992887" cy="5169961"/>
          </a:xfrm>
        </p:spPr>
        <p:txBody>
          <a:bodyPr/>
          <a:lstStyle/>
          <a:p>
            <a:pPr algn="r" rtl="1">
              <a:lnSpc>
                <a:spcPct val="107000"/>
              </a:lnSpc>
              <a:spcAft>
                <a:spcPts val="0"/>
              </a:spcAft>
            </a:pPr>
            <a:r>
              <a:rPr lang="fa-IR" sz="2400" dirty="0">
                <a:latin typeface="Times New Roman"/>
                <a:ea typeface="Calibri"/>
                <a:cs typeface="B Nazanin"/>
              </a:rPr>
              <a:t>از سال 1390 تا 1398 تعداد  2101 طغیان در استان کرمانشاه رخ داده است. که به ترتیب سالها در نمودار زیر مشخص شده است</a:t>
            </a:r>
            <a:r>
              <a:rPr lang="fa-IR" sz="2400" dirty="0" smtClean="0">
                <a:latin typeface="Times New Roman"/>
                <a:ea typeface="Calibri"/>
                <a:cs typeface="B Nazanin"/>
              </a:rPr>
              <a:t>.</a:t>
            </a:r>
          </a:p>
          <a:p>
            <a:pPr algn="r" rtl="1">
              <a:lnSpc>
                <a:spcPct val="107000"/>
              </a:lnSpc>
              <a:spcAft>
                <a:spcPts val="0"/>
              </a:spcAft>
            </a:pPr>
            <a:endParaRPr lang="en-US" sz="1800" dirty="0">
              <a:latin typeface="Calibri"/>
              <a:ea typeface="Calibri"/>
              <a:cs typeface="Arial"/>
            </a:endParaRPr>
          </a:p>
          <a:p>
            <a:pPr algn="r" rtl="1"/>
            <a:endParaRPr lang="en-US" dirty="0"/>
          </a:p>
        </p:txBody>
      </p:sp>
      <p:sp>
        <p:nvSpPr>
          <p:cNvPr id="3" name="Title 2"/>
          <p:cNvSpPr>
            <a:spLocks noGrp="1"/>
          </p:cNvSpPr>
          <p:nvPr>
            <p:ph type="ctrTitle"/>
          </p:nvPr>
        </p:nvSpPr>
        <p:spPr>
          <a:xfrm>
            <a:off x="1187624" y="116632"/>
            <a:ext cx="7175351" cy="504056"/>
          </a:xfrm>
        </p:spPr>
        <p:txBody>
          <a:bodyPr/>
          <a:lstStyle/>
          <a:p>
            <a:pPr marL="182880" indent="0" algn="r" rtl="1">
              <a:buNone/>
            </a:pPr>
            <a:r>
              <a:rPr lang="fa-IR" sz="3200" dirty="0" smtClean="0"/>
              <a:t>یافته ها:</a:t>
            </a:r>
            <a:endParaRPr lang="en-US" sz="32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8208912" cy="4896544"/>
          </a:xfrm>
          <a:prstGeom prst="rect">
            <a:avLst/>
          </a:prstGeom>
          <a:noFill/>
          <a:ln>
            <a:noFill/>
          </a:ln>
        </p:spPr>
      </p:pic>
    </p:spTree>
    <p:extLst>
      <p:ext uri="{BB962C8B-B14F-4D97-AF65-F5344CB8AC3E}">
        <p14:creationId xmlns:p14="http://schemas.microsoft.com/office/powerpoint/2010/main" val="3324849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9552" y="404665"/>
            <a:ext cx="7920879" cy="5530000"/>
          </a:xfrm>
        </p:spPr>
        <p:txBody>
          <a:bodyPr>
            <a:normAutofit/>
          </a:bodyPr>
          <a:lstStyle/>
          <a:p>
            <a:pPr algn="r" rtl="1"/>
            <a:r>
              <a:rPr lang="fa-IR" sz="2400" dirty="0">
                <a:gradFill>
                  <a:gsLst>
                    <a:gs pos="0">
                      <a:prstClr val="black"/>
                    </a:gs>
                    <a:gs pos="40000">
                      <a:prstClr val="black">
                        <a:lumMod val="75000"/>
                        <a:lumOff val="25000"/>
                      </a:prstClr>
                    </a:gs>
                    <a:gs pos="100000">
                      <a:srgbClr val="212745">
                        <a:alpha val="65000"/>
                      </a:srgbClr>
                    </a:gs>
                  </a:gsLst>
                  <a:lin ang="5400000" scaled="0"/>
                </a:gradFill>
                <a:latin typeface="Times New Roman"/>
                <a:ea typeface="Calibri"/>
                <a:cs typeface="B Nazanin" pitchFamily="2" charset="-78"/>
              </a:rPr>
              <a:t>تعداد مبتلايان در اين 2101 طغيان برابر 12553 نفر با </a:t>
            </a:r>
            <a:r>
              <a:rPr lang="fa-IR" sz="2400">
                <a:gradFill>
                  <a:gsLst>
                    <a:gs pos="0">
                      <a:prstClr val="black"/>
                    </a:gs>
                    <a:gs pos="40000">
                      <a:prstClr val="black">
                        <a:lumMod val="75000"/>
                        <a:lumOff val="25000"/>
                      </a:prstClr>
                    </a:gs>
                    <a:gs pos="100000">
                      <a:srgbClr val="212745">
                        <a:alpha val="65000"/>
                      </a:srgbClr>
                    </a:gs>
                  </a:gsLst>
                  <a:lin ang="5400000" scaled="0"/>
                </a:gradFill>
                <a:latin typeface="Times New Roman"/>
                <a:ea typeface="Calibri"/>
                <a:cs typeface="B Nazanin" pitchFamily="2" charset="-78"/>
              </a:rPr>
              <a:t>حداقل </a:t>
            </a:r>
            <a:r>
              <a:rPr lang="fa-IR" sz="2400" smtClean="0">
                <a:gradFill>
                  <a:gsLst>
                    <a:gs pos="0">
                      <a:prstClr val="black"/>
                    </a:gs>
                    <a:gs pos="40000">
                      <a:prstClr val="black">
                        <a:lumMod val="75000"/>
                        <a:lumOff val="25000"/>
                      </a:prstClr>
                    </a:gs>
                    <a:gs pos="100000">
                      <a:srgbClr val="212745">
                        <a:alpha val="65000"/>
                      </a:srgbClr>
                    </a:gs>
                  </a:gsLst>
                  <a:lin ang="5400000" scaled="0"/>
                </a:gradFill>
                <a:latin typeface="Times New Roman"/>
                <a:ea typeface="Calibri"/>
                <a:cs typeface="B Nazanin" pitchFamily="2" charset="-78"/>
              </a:rPr>
              <a:t>2 </a:t>
            </a:r>
            <a:r>
              <a:rPr lang="fa-IR" sz="2400" dirty="0">
                <a:gradFill>
                  <a:gsLst>
                    <a:gs pos="0">
                      <a:prstClr val="black"/>
                    </a:gs>
                    <a:gs pos="40000">
                      <a:prstClr val="black">
                        <a:lumMod val="75000"/>
                        <a:lumOff val="25000"/>
                      </a:prstClr>
                    </a:gs>
                    <a:gs pos="100000">
                      <a:srgbClr val="212745">
                        <a:alpha val="65000"/>
                      </a:srgbClr>
                    </a:gs>
                  </a:gsLst>
                  <a:lin ang="5400000" scaled="0"/>
                </a:gradFill>
                <a:latin typeface="Times New Roman"/>
                <a:ea typeface="Calibri"/>
                <a:cs typeface="B Nazanin" pitchFamily="2" charset="-78"/>
              </a:rPr>
              <a:t>و حداکثر 2911 نفر </a:t>
            </a:r>
            <a:r>
              <a:rPr lang="fa-IR" sz="2400" dirty="0" smtClean="0">
                <a:gradFill>
                  <a:gsLst>
                    <a:gs pos="0">
                      <a:prstClr val="black"/>
                    </a:gs>
                    <a:gs pos="40000">
                      <a:prstClr val="black">
                        <a:lumMod val="75000"/>
                        <a:lumOff val="25000"/>
                      </a:prstClr>
                    </a:gs>
                    <a:gs pos="100000">
                      <a:srgbClr val="212745">
                        <a:alpha val="65000"/>
                      </a:srgbClr>
                    </a:gs>
                  </a:gsLst>
                  <a:lin ang="5400000" scaled="0"/>
                </a:gradFill>
                <a:latin typeface="Times New Roman"/>
                <a:ea typeface="Calibri"/>
                <a:cs typeface="B Nazanin" pitchFamily="2" charset="-78"/>
              </a:rPr>
              <a:t>در هر طغیان.</a:t>
            </a:r>
            <a:r>
              <a:rPr lang="en-US" sz="2400" dirty="0">
                <a:gradFill>
                  <a:gsLst>
                    <a:gs pos="0">
                      <a:prstClr val="black"/>
                    </a:gs>
                    <a:gs pos="40000">
                      <a:prstClr val="black">
                        <a:lumMod val="75000"/>
                        <a:lumOff val="25000"/>
                      </a:prstClr>
                    </a:gs>
                    <a:gs pos="100000">
                      <a:srgbClr val="212745">
                        <a:alpha val="65000"/>
                      </a:srgbClr>
                    </a:gs>
                  </a:gsLst>
                  <a:lin ang="5400000" scaled="0"/>
                </a:gradFill>
                <a:latin typeface="Calibri"/>
                <a:ea typeface="Calibri"/>
                <a:cs typeface="B Nazanin" pitchFamily="2" charset="-78"/>
              </a:rPr>
              <a:t/>
            </a:r>
            <a:br>
              <a:rPr lang="en-US" sz="2400" dirty="0">
                <a:gradFill>
                  <a:gsLst>
                    <a:gs pos="0">
                      <a:prstClr val="black"/>
                    </a:gs>
                    <a:gs pos="40000">
                      <a:prstClr val="black">
                        <a:lumMod val="75000"/>
                        <a:lumOff val="25000"/>
                      </a:prstClr>
                    </a:gs>
                    <a:gs pos="100000">
                      <a:srgbClr val="212745">
                        <a:alpha val="65000"/>
                      </a:srgbClr>
                    </a:gs>
                  </a:gsLst>
                  <a:lin ang="5400000" scaled="0"/>
                </a:gradFill>
                <a:latin typeface="Calibri"/>
                <a:ea typeface="Calibri"/>
                <a:cs typeface="B Nazanin" pitchFamily="2" charset="-78"/>
              </a:rPr>
            </a:br>
            <a:r>
              <a:rPr lang="fa-IR" sz="2400" dirty="0">
                <a:gradFill>
                  <a:gsLst>
                    <a:gs pos="0">
                      <a:prstClr val="black"/>
                    </a:gs>
                    <a:gs pos="40000">
                      <a:prstClr val="black">
                        <a:lumMod val="75000"/>
                        <a:lumOff val="25000"/>
                      </a:prstClr>
                    </a:gs>
                    <a:gs pos="100000">
                      <a:srgbClr val="212745">
                        <a:alpha val="65000"/>
                      </a:srgbClr>
                    </a:gs>
                  </a:gsLst>
                  <a:lin ang="5400000" scaled="0"/>
                </a:gradFill>
                <a:latin typeface="Times New Roman"/>
                <a:ea typeface="Calibri"/>
                <a:cs typeface="B Nazanin" pitchFamily="2" charset="-78"/>
              </a:rPr>
              <a:t>از اين تعداد مبتلايان تعداد 840 نفر بستري شده با حداقل يک نفر و حداکثر 50 نفر در هر </a:t>
            </a:r>
            <a:r>
              <a:rPr lang="fa-IR" sz="2400" dirty="0" smtClean="0">
                <a:gradFill>
                  <a:gsLst>
                    <a:gs pos="0">
                      <a:prstClr val="black"/>
                    </a:gs>
                    <a:gs pos="40000">
                      <a:prstClr val="black">
                        <a:lumMod val="75000"/>
                        <a:lumOff val="25000"/>
                      </a:prstClr>
                    </a:gs>
                    <a:gs pos="100000">
                      <a:srgbClr val="212745">
                        <a:alpha val="65000"/>
                      </a:srgbClr>
                    </a:gs>
                  </a:gsLst>
                  <a:lin ang="5400000" scaled="0"/>
                </a:gradFill>
                <a:latin typeface="Times New Roman"/>
                <a:ea typeface="Calibri"/>
                <a:cs typeface="B Nazanin" pitchFamily="2" charset="-78"/>
              </a:rPr>
              <a:t>طغيان.</a:t>
            </a:r>
            <a:endParaRPr lang="fa-IR" sz="2400" dirty="0" smtClean="0">
              <a:cs typeface="B Nazanin" pitchFamily="2" charset="-78"/>
            </a:endParaRPr>
          </a:p>
          <a:p>
            <a:pPr algn="r" rtl="1">
              <a:lnSpc>
                <a:spcPts val="2000"/>
              </a:lnSpc>
              <a:spcAft>
                <a:spcPts val="0"/>
              </a:spcAft>
            </a:pPr>
            <a:r>
              <a:rPr lang="fa-IR" sz="2400" dirty="0">
                <a:latin typeface="Calibri"/>
                <a:ea typeface="Calibri"/>
                <a:cs typeface="Times New Roman"/>
              </a:rPr>
              <a:t>تعداد موارد فوت شده 9 نفر بوده </a:t>
            </a:r>
            <a:r>
              <a:rPr lang="fa-IR" sz="2400" dirty="0" smtClean="0">
                <a:latin typeface="Calibri"/>
                <a:ea typeface="Calibri"/>
                <a:cs typeface="Times New Roman"/>
              </a:rPr>
              <a:t>است.</a:t>
            </a:r>
            <a:endParaRPr lang="en-US" sz="2000" dirty="0">
              <a:latin typeface="Calibri"/>
              <a:ea typeface="Calibri"/>
              <a:cs typeface="Arial"/>
            </a:endParaRPr>
          </a:p>
          <a:p>
            <a:pPr algn="r" rtl="1"/>
            <a:endParaRPr lang="fa-IR" sz="2400" dirty="0" smtClean="0">
              <a:gradFill>
                <a:gsLst>
                  <a:gs pos="0">
                    <a:prstClr val="black"/>
                  </a:gs>
                  <a:gs pos="40000">
                    <a:prstClr val="black">
                      <a:lumMod val="75000"/>
                      <a:lumOff val="25000"/>
                    </a:prstClr>
                  </a:gs>
                  <a:gs pos="100000">
                    <a:srgbClr val="212745">
                      <a:alpha val="65000"/>
                    </a:srgbClr>
                  </a:gs>
                </a:gsLst>
                <a:lin ang="5400000" scaled="0"/>
              </a:gradFill>
              <a:latin typeface="Times New Roman"/>
              <a:ea typeface="Calibri"/>
              <a:cs typeface="B Nazanin" pitchFamily="2" charset="-78"/>
            </a:endParaRPr>
          </a:p>
        </p:txBody>
      </p:sp>
    </p:spTree>
    <p:extLst>
      <p:ext uri="{BB962C8B-B14F-4D97-AF65-F5344CB8AC3E}">
        <p14:creationId xmlns:p14="http://schemas.microsoft.com/office/powerpoint/2010/main" val="1770555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Title 2"/>
          <p:cNvSpPr>
            <a:spLocks noGrp="1"/>
          </p:cNvSpPr>
          <p:nvPr>
            <p:ph type="ctrTitle"/>
          </p:nvPr>
        </p:nvSpPr>
        <p:spPr>
          <a:xfrm>
            <a:off x="251521" y="0"/>
            <a:ext cx="8352928" cy="887239"/>
          </a:xfrm>
        </p:spPr>
        <p:txBody>
          <a:bodyPr/>
          <a:lstStyle/>
          <a:p>
            <a:pPr marL="182880" indent="0" algn="r" rtl="1">
              <a:buNone/>
            </a:pPr>
            <a:r>
              <a:rPr lang="fa-IR" sz="2800" b="0" dirty="0" smtClean="0">
                <a:cs typeface="B Nazanin" pitchFamily="2" charset="-78"/>
              </a:rPr>
              <a:t>در نمودار زیر طی دوره مذکور بر حسب شهرستانها موارد گزارش شده است</a:t>
            </a:r>
            <a:endParaRPr lang="en-US" sz="2800" b="0" dirty="0">
              <a:cs typeface="B Nazanin"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51520" y="980728"/>
            <a:ext cx="8640960" cy="5688632"/>
          </a:xfrm>
          <a:prstGeom prst="rect">
            <a:avLst/>
          </a:prstGeom>
          <a:noFill/>
          <a:ln>
            <a:noFill/>
          </a:ln>
        </p:spPr>
      </p:pic>
    </p:spTree>
    <p:extLst>
      <p:ext uri="{BB962C8B-B14F-4D97-AF65-F5344CB8AC3E}">
        <p14:creationId xmlns:p14="http://schemas.microsoft.com/office/powerpoint/2010/main" val="4240892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188640"/>
            <a:ext cx="8280919" cy="6120679"/>
          </a:xfrm>
        </p:spPr>
        <p:txBody>
          <a:bodyPr/>
          <a:lstStyle/>
          <a:p>
            <a:pPr algn="r" rtl="1">
              <a:lnSpc>
                <a:spcPts val="2000"/>
              </a:lnSpc>
              <a:spcAft>
                <a:spcPts val="0"/>
              </a:spcAft>
            </a:pPr>
            <a:r>
              <a:rPr lang="ar-SA" sz="2400" dirty="0">
                <a:latin typeface="Times New Roman"/>
                <a:ea typeface="Calibri"/>
                <a:cs typeface="B Nazanin" pitchFamily="2" charset="-78"/>
              </a:rPr>
              <a:t> در نمودار بالا تعداد و درصد طغيانها در شهرستانهاي مختلف نشان داده شده است.از تعداد 2101 مورد طغيان </a:t>
            </a:r>
            <a:endParaRPr lang="en-US" sz="2400" dirty="0">
              <a:latin typeface="Calibri"/>
              <a:ea typeface="Calibri"/>
              <a:cs typeface="B Nazanin" pitchFamily="2" charset="-78"/>
            </a:endParaRPr>
          </a:p>
          <a:p>
            <a:pPr algn="r" rtl="1">
              <a:lnSpc>
                <a:spcPts val="2000"/>
              </a:lnSpc>
              <a:spcAft>
                <a:spcPts val="0"/>
              </a:spcAft>
            </a:pPr>
            <a:r>
              <a:rPr lang="ar-SA" sz="2400" dirty="0">
                <a:latin typeface="Times New Roman"/>
                <a:ea typeface="Calibri"/>
                <a:cs typeface="B Nazanin" pitchFamily="2" charset="-78"/>
              </a:rPr>
              <a:t>حدود 16 درصد در شهرستان کرمانشاه و بعد از آن حدود 14 درصد در روانسر رخ داد ه است.</a:t>
            </a:r>
            <a:endParaRPr lang="en-US" sz="2400" dirty="0">
              <a:latin typeface="Calibri"/>
              <a:ea typeface="Calibri"/>
              <a:cs typeface="B Nazanin" pitchFamily="2" charset="-78"/>
            </a:endParaRPr>
          </a:p>
          <a:p>
            <a:pPr algn="r" rtl="1">
              <a:lnSpc>
                <a:spcPts val="2000"/>
              </a:lnSpc>
              <a:spcAft>
                <a:spcPts val="0"/>
              </a:spcAft>
            </a:pPr>
            <a:r>
              <a:rPr lang="fa-IR" sz="2400" dirty="0">
                <a:solidFill>
                  <a:srgbClr val="FF0000"/>
                </a:solidFill>
                <a:latin typeface="Times New Roman"/>
                <a:ea typeface="Calibri"/>
                <a:cs typeface="B Nazanin" pitchFamily="2" charset="-78"/>
              </a:rPr>
              <a:t>در شهرستان روانسر حدود 45 درصد موارد به علت مصرف سبزیها ، قارچ و میوه ها رخ داده است</a:t>
            </a:r>
            <a:r>
              <a:rPr lang="fa-IR" sz="2400" dirty="0" smtClean="0">
                <a:latin typeface="Times New Roman"/>
                <a:ea typeface="Calibri"/>
                <a:cs typeface="B Nazanin" pitchFamily="2" charset="-78"/>
              </a:rPr>
              <a:t>.</a:t>
            </a:r>
          </a:p>
          <a:p>
            <a:pPr algn="r" rtl="1">
              <a:lnSpc>
                <a:spcPts val="2000"/>
              </a:lnSpc>
              <a:spcAft>
                <a:spcPts val="0"/>
              </a:spcAft>
            </a:pPr>
            <a:endParaRPr lang="fa-IR" sz="2000" dirty="0">
              <a:latin typeface="Times New Roman"/>
              <a:ea typeface="Calibri"/>
              <a:cs typeface="B Nazanin" pitchFamily="2" charset="-78"/>
            </a:endParaRPr>
          </a:p>
          <a:p>
            <a:pPr algn="r" rtl="1">
              <a:lnSpc>
                <a:spcPts val="2000"/>
              </a:lnSpc>
              <a:spcAft>
                <a:spcPts val="0"/>
              </a:spcAft>
            </a:pPr>
            <a:endParaRPr lang="en-US" sz="2000" dirty="0">
              <a:latin typeface="Calibri"/>
              <a:ea typeface="Calibri"/>
              <a:cs typeface="B Nazanin" pitchFamily="2" charset="-78"/>
            </a:endParaRPr>
          </a:p>
          <a:p>
            <a:endParaRPr lang="en-US" dirty="0"/>
          </a:p>
        </p:txBody>
      </p:sp>
    </p:spTree>
    <p:extLst>
      <p:ext uri="{BB962C8B-B14F-4D97-AF65-F5344CB8AC3E}">
        <p14:creationId xmlns:p14="http://schemas.microsoft.com/office/powerpoint/2010/main" val="3255097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7544" y="5203852"/>
            <a:ext cx="8496944" cy="1400791"/>
          </a:xfrm>
        </p:spPr>
        <p:txBody>
          <a:bodyPr/>
          <a:lstStyle/>
          <a:p>
            <a:pPr algn="r" rtl="1"/>
            <a:r>
              <a:rPr lang="fa-IR" dirty="0" smtClean="0">
                <a:cs typeface="B Nazanin" pitchFamily="2" charset="-78"/>
              </a:rPr>
              <a:t>فراوانی مبتلایان بر حسب گروههای سنی در نمودار بالا گزارش شده است. بیشتر موارد نامشخص هستند و در بین موارد مشخص شده بیشترین گروههای سنی 30-16 سال می باشند</a:t>
            </a:r>
            <a:endParaRPr lang="en-US" dirty="0">
              <a:cs typeface="B Nazanin"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8496944" cy="4999310"/>
          </a:xfrm>
          <a:prstGeom prst="rect">
            <a:avLst/>
          </a:prstGeom>
          <a:noFill/>
          <a:ln>
            <a:noFill/>
          </a:ln>
        </p:spPr>
      </p:pic>
    </p:spTree>
    <p:extLst>
      <p:ext uri="{BB962C8B-B14F-4D97-AF65-F5344CB8AC3E}">
        <p14:creationId xmlns:p14="http://schemas.microsoft.com/office/powerpoint/2010/main" val="852767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3568" y="5273675"/>
            <a:ext cx="7920879" cy="1251669"/>
          </a:xfrm>
        </p:spPr>
        <p:txBody>
          <a:bodyPr/>
          <a:lstStyle/>
          <a:p>
            <a:pPr algn="r" rtl="1"/>
            <a:r>
              <a:rPr lang="fa-IR" dirty="0" smtClean="0">
                <a:cs typeface="B Nazanin" pitchFamily="2" charset="-78"/>
              </a:rPr>
              <a:t>فراوانی مبتلایان بر حسب گروه جنسی در نمودار بالا آورده شده است. حدود 37 درصد نامشخص می باشند</a:t>
            </a:r>
            <a:endParaRPr lang="en-US" dirty="0">
              <a:cs typeface="B Nazanin"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6672"/>
            <a:ext cx="7920880" cy="4797003"/>
          </a:xfrm>
          <a:prstGeom prst="rect">
            <a:avLst/>
          </a:prstGeom>
          <a:noFill/>
          <a:ln>
            <a:noFill/>
          </a:ln>
        </p:spPr>
      </p:pic>
    </p:spTree>
    <p:extLst>
      <p:ext uri="{BB962C8B-B14F-4D97-AF65-F5344CB8AC3E}">
        <p14:creationId xmlns:p14="http://schemas.microsoft.com/office/powerpoint/2010/main" val="3526221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7544" y="5052545"/>
            <a:ext cx="8280919" cy="882119"/>
          </a:xfrm>
        </p:spPr>
        <p:txBody>
          <a:bodyPr/>
          <a:lstStyle/>
          <a:p>
            <a:pPr algn="r" rtl="1"/>
            <a:r>
              <a:rPr lang="fa-IR" dirty="0" smtClean="0">
                <a:cs typeface="B Nazanin" pitchFamily="2" charset="-78"/>
              </a:rPr>
              <a:t>نتایج مربوط به فراوانی طغیانها بر حسب محل طغیان در جدول فوق گزارش شده است. بیشترین موارد محل طغیان خانگی بوده است.</a:t>
            </a:r>
            <a:endParaRPr lang="en-US" dirty="0">
              <a:cs typeface="B Nazanin" pitchFamily="2" charset="-78"/>
            </a:endParaRPr>
          </a:p>
        </p:txBody>
      </p:sp>
      <p:sp>
        <p:nvSpPr>
          <p:cNvPr id="3" name="Title 2"/>
          <p:cNvSpPr>
            <a:spLocks noGrp="1"/>
          </p:cNvSpPr>
          <p:nvPr>
            <p:ph type="ctrTitle"/>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665086056"/>
              </p:ext>
            </p:extLst>
          </p:nvPr>
        </p:nvGraphicFramePr>
        <p:xfrm>
          <a:off x="467545" y="260643"/>
          <a:ext cx="8208912" cy="4752536"/>
        </p:xfrm>
        <a:graphic>
          <a:graphicData uri="http://schemas.openxmlformats.org/drawingml/2006/table">
            <a:tbl>
              <a:tblPr/>
              <a:tblGrid>
                <a:gridCol w="2485431"/>
                <a:gridCol w="1232125"/>
                <a:gridCol w="588839"/>
                <a:gridCol w="704791"/>
                <a:gridCol w="743610"/>
                <a:gridCol w="2454116"/>
              </a:tblGrid>
              <a:tr h="279561">
                <a:tc gridSpan="6">
                  <a:txBody>
                    <a:bodyPr/>
                    <a:lstStyle/>
                    <a:p>
                      <a:pPr marL="38100" marR="38100" algn="ctr" rtl="0">
                        <a:lnSpc>
                          <a:spcPts val="1600"/>
                        </a:lnSpc>
                        <a:spcAft>
                          <a:spcPts val="0"/>
                        </a:spcAft>
                      </a:pPr>
                      <a:r>
                        <a:rPr lang="ar-SA" sz="1100" b="1" dirty="0">
                          <a:solidFill>
                            <a:srgbClr val="010205"/>
                          </a:solidFill>
                          <a:effectLst/>
                          <a:latin typeface="Calibri"/>
                          <a:ea typeface="Calibri"/>
                          <a:cs typeface="Arial"/>
                        </a:rPr>
                        <a:t>محل طغيان</a:t>
                      </a:r>
                      <a:endParaRPr lang="en-US" sz="1100" dirty="0">
                        <a:effectLst/>
                        <a:latin typeface="Calibri"/>
                        <a:ea typeface="Calibri"/>
                        <a:cs typeface="Arial"/>
                      </a:endParaRPr>
                    </a:p>
                  </a:txBody>
                  <a:tcPr marL="0" marR="0" marT="0" marB="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121">
                <a:tc gridSpan="2">
                  <a:txBody>
                    <a:bodyPr/>
                    <a:lstStyle/>
                    <a:p>
                      <a:pPr algn="l" rtl="0">
                        <a:lnSpc>
                          <a:spcPct val="107000"/>
                        </a:lnSpc>
                        <a:spcAft>
                          <a:spcPts val="0"/>
                        </a:spcAft>
                      </a:pPr>
                      <a:r>
                        <a:rPr lang="en-US" sz="1200">
                          <a:effectLst/>
                          <a:latin typeface="Times New Roman"/>
                          <a:ea typeface="Calibri"/>
                          <a:cs typeface="Arial"/>
                        </a:rPr>
                        <a:t> </a:t>
                      </a:r>
                      <a:endParaRPr lang="en-US" sz="1100">
                        <a:effectLst/>
                        <a:latin typeface="Calibri"/>
                        <a:ea typeface="Calibri"/>
                        <a:cs typeface="Arial"/>
                      </a:endParaRPr>
                    </a:p>
                  </a:txBody>
                  <a:tcPr marL="0" marR="0" marT="0" marB="0" anchor="b">
                    <a:lnL>
                      <a:noFill/>
                    </a:lnL>
                    <a:lnR>
                      <a:noFill/>
                    </a:lnR>
                    <a:lnT>
                      <a:noFill/>
                    </a:lnT>
                    <a:lnB w="12700" cap="flat" cmpd="sng" algn="ctr">
                      <a:solidFill>
                        <a:srgbClr val="152935"/>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Frequency</a:t>
                      </a:r>
                      <a:endParaRPr lang="en-US" sz="1100">
                        <a:effectLst/>
                        <a:latin typeface="Calibri"/>
                        <a:ea typeface="Calibri"/>
                        <a:cs typeface="Arial"/>
                      </a:endParaRPr>
                    </a:p>
                  </a:txBody>
                  <a:tcPr marL="0" marR="0" marT="0" marB="0" anchor="b">
                    <a:lnL>
                      <a:noFill/>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Valid 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Cumulative 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a:noFill/>
                    </a:lnR>
                    <a:lnT>
                      <a:noFill/>
                    </a:lnT>
                    <a:lnB w="12700" cap="flat" cmpd="sng" algn="ctr">
                      <a:solidFill>
                        <a:srgbClr val="152935"/>
                      </a:solidFill>
                      <a:prstDash val="solid"/>
                      <a:round/>
                      <a:headEnd type="none" w="med" len="med"/>
                      <a:tailEnd type="none" w="med" len="med"/>
                    </a:lnB>
                    <a:solidFill>
                      <a:srgbClr val="FFFFFF"/>
                    </a:solidFill>
                  </a:tcPr>
                </a:tc>
              </a:tr>
              <a:tr h="279561">
                <a:tc rowSpan="14">
                  <a:txBody>
                    <a:bodyPr/>
                    <a:lstStyle/>
                    <a:p>
                      <a:pPr marL="38100" marR="38100" algn="l" rtl="0">
                        <a:lnSpc>
                          <a:spcPts val="1600"/>
                        </a:lnSpc>
                        <a:spcAft>
                          <a:spcPts val="0"/>
                        </a:spcAft>
                      </a:pPr>
                      <a:r>
                        <a:rPr lang="en-US" sz="900">
                          <a:solidFill>
                            <a:srgbClr val="264A60"/>
                          </a:solidFill>
                          <a:effectLst/>
                          <a:latin typeface="Arial"/>
                          <a:ea typeface="Calibri"/>
                          <a:cs typeface="Arial"/>
                        </a:rPr>
                        <a:t>Valid</a:t>
                      </a:r>
                      <a:endParaRPr lang="en-US" sz="110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E0E0E0"/>
                    </a:solidFill>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خانگي</a:t>
                      </a:r>
                      <a:endParaRPr lang="en-US" sz="110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1789</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85.1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85.1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85.1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مراسمات</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51</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2.4</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2.4</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87.6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کافه</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88.1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نامشخص</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154</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95.4</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R="38100" algn="l" rtl="0">
                        <a:lnSpc>
                          <a:spcPts val="1600"/>
                        </a:lnSpc>
                        <a:spcAft>
                          <a:spcPts val="0"/>
                        </a:spcAft>
                      </a:pPr>
                      <a:r>
                        <a:rPr lang="ar-SA" sz="900">
                          <a:solidFill>
                            <a:srgbClr val="264A60"/>
                          </a:solidFill>
                          <a:effectLst/>
                          <a:latin typeface="Calibri"/>
                          <a:ea typeface="Calibri"/>
                          <a:cs typeface="Arial"/>
                        </a:rPr>
                        <a:t>پادگان</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27</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96.7</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آسايشگاه</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18</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97.5</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R="38100" algn="l" rtl="0">
                        <a:lnSpc>
                          <a:spcPts val="1600"/>
                        </a:lnSpc>
                        <a:spcAft>
                          <a:spcPts val="0"/>
                        </a:spcAft>
                      </a:pPr>
                      <a:r>
                        <a:rPr lang="ar-SA" sz="900">
                          <a:solidFill>
                            <a:srgbClr val="264A60"/>
                          </a:solidFill>
                          <a:effectLst/>
                          <a:latin typeface="Calibri"/>
                          <a:ea typeface="Calibri"/>
                          <a:cs typeface="Arial"/>
                        </a:rPr>
                        <a:t>مهد کودک و مدارس</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22</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98.6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R="38100" algn="l" rtl="0">
                        <a:lnSpc>
                          <a:spcPts val="1600"/>
                        </a:lnSpc>
                        <a:spcAft>
                          <a:spcPts val="0"/>
                        </a:spcAft>
                      </a:pPr>
                      <a:r>
                        <a:rPr lang="ar-SA" sz="900">
                          <a:solidFill>
                            <a:srgbClr val="264A60"/>
                          </a:solidFill>
                          <a:effectLst/>
                          <a:latin typeface="Calibri"/>
                          <a:ea typeface="Calibri"/>
                          <a:cs typeface="Arial"/>
                        </a:rPr>
                        <a:t>خوابگاه</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98.7</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رستوران</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21</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99.7</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R="38100" algn="l" rtl="0">
                        <a:lnSpc>
                          <a:spcPts val="1600"/>
                        </a:lnSpc>
                        <a:spcAft>
                          <a:spcPts val="0"/>
                        </a:spcAft>
                      </a:pPr>
                      <a:r>
                        <a:rPr lang="ar-SA" sz="900">
                          <a:solidFill>
                            <a:srgbClr val="264A60"/>
                          </a:solidFill>
                          <a:effectLst/>
                          <a:latin typeface="Calibri"/>
                          <a:ea typeface="Calibri"/>
                          <a:cs typeface="Arial"/>
                        </a:rPr>
                        <a:t>زندان</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99.8</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R="38100" algn="l" rtl="0">
                        <a:lnSpc>
                          <a:spcPts val="1600"/>
                        </a:lnSpc>
                        <a:spcAft>
                          <a:spcPts val="0"/>
                        </a:spcAft>
                      </a:pPr>
                      <a:r>
                        <a:rPr lang="ar-SA" sz="900">
                          <a:solidFill>
                            <a:srgbClr val="264A60"/>
                          </a:solidFill>
                          <a:effectLst/>
                          <a:latin typeface="Calibri"/>
                          <a:ea typeface="Calibri"/>
                          <a:cs typeface="Arial"/>
                        </a:rPr>
                        <a:t>حوزه</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99.8</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بيمارستان</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R="38100" algn="l" rtl="0">
                        <a:lnSpc>
                          <a:spcPts val="1600"/>
                        </a:lnSpc>
                        <a:spcAft>
                          <a:spcPts val="0"/>
                        </a:spcAft>
                      </a:pPr>
                      <a:r>
                        <a:rPr lang="ar-SA" sz="900">
                          <a:solidFill>
                            <a:srgbClr val="264A60"/>
                          </a:solidFill>
                          <a:effectLst/>
                          <a:latin typeface="Calibri"/>
                          <a:ea typeface="Calibri"/>
                          <a:cs typeface="Arial"/>
                        </a:rPr>
                        <a:t>هتل</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79561">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کل</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2101</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l" rtl="0">
                        <a:lnSpc>
                          <a:spcPct val="107000"/>
                        </a:lnSpc>
                        <a:spcAft>
                          <a:spcPts val="0"/>
                        </a:spcAft>
                      </a:pPr>
                      <a:r>
                        <a:rPr lang="en-US" sz="1200" dirty="0">
                          <a:effectLst/>
                          <a:latin typeface="Times New Roman"/>
                          <a:ea typeface="Calibri"/>
                          <a:cs typeface="Arial"/>
                        </a:rPr>
                        <a:t> </a:t>
                      </a:r>
                      <a:endParaRPr lang="en-US" sz="1100" dirty="0">
                        <a:effectLst/>
                        <a:latin typeface="Calibri"/>
                        <a:ea typeface="Calibri"/>
                        <a:cs typeface="Arial"/>
                      </a:endParaRPr>
                    </a:p>
                  </a:txBody>
                  <a:tcPr marL="0" marR="0" marT="0" marB="0" anchor="ctr">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9634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pPr algn="r" rtl="1"/>
            <a:r>
              <a:rPr lang="fa-IR" dirty="0" smtClean="0"/>
              <a:t>دکتر فاطمه حیدرپور</a:t>
            </a:r>
          </a:p>
          <a:p>
            <a:pPr algn="r" rtl="1"/>
            <a:r>
              <a:rPr lang="fa-IR" dirty="0" smtClean="0"/>
              <a:t>دکترای تخصصی اپیدمیولوژی</a:t>
            </a:r>
            <a:endParaRPr lang="en-US" dirty="0" smtClean="0"/>
          </a:p>
          <a:p>
            <a:endParaRPr lang="en-US" dirty="0"/>
          </a:p>
        </p:txBody>
      </p:sp>
      <p:sp>
        <p:nvSpPr>
          <p:cNvPr id="2" name="Title 1"/>
          <p:cNvSpPr>
            <a:spLocks noGrp="1"/>
          </p:cNvSpPr>
          <p:nvPr>
            <p:ph type="ctrTitle"/>
          </p:nvPr>
        </p:nvSpPr>
        <p:spPr>
          <a:xfrm>
            <a:off x="179512" y="692697"/>
            <a:ext cx="8712967" cy="1440160"/>
          </a:xfrm>
        </p:spPr>
        <p:txBody>
          <a:bodyPr/>
          <a:lstStyle/>
          <a:p>
            <a:pPr algn="r" rtl="1">
              <a:lnSpc>
                <a:spcPct val="107000"/>
              </a:lnSpc>
              <a:spcAft>
                <a:spcPts val="800"/>
              </a:spcAft>
            </a:pPr>
            <a:r>
              <a:rPr lang="fa-IR" sz="2800" dirty="0">
                <a:effectLst/>
                <a:latin typeface="Calibri"/>
                <a:ea typeface="Calibri"/>
                <a:cs typeface="B Nazanin"/>
              </a:rPr>
              <a:t>بررسی اپیدمیولوژی طغیان بیماری های منتقله از آب و غذا در استان کرمانشاه طی سال های 97-1390</a:t>
            </a:r>
            <a:r>
              <a:rPr lang="en-US" sz="4400" dirty="0">
                <a:effectLst/>
                <a:latin typeface="Calibri"/>
                <a:ea typeface="Calibri"/>
                <a:cs typeface="Arial"/>
              </a:rPr>
              <a:t/>
            </a:r>
            <a:br>
              <a:rPr lang="en-US" sz="4400" dirty="0">
                <a:effectLst/>
                <a:latin typeface="Calibri"/>
                <a:ea typeface="Calibri"/>
                <a:cs typeface="Arial"/>
              </a:rPr>
            </a:br>
            <a:endParaRPr lang="en-US" dirty="0"/>
          </a:p>
        </p:txBody>
      </p:sp>
    </p:spTree>
    <p:extLst>
      <p:ext uri="{BB962C8B-B14F-4D97-AF65-F5344CB8AC3E}">
        <p14:creationId xmlns:p14="http://schemas.microsoft.com/office/powerpoint/2010/main" val="905988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5052545"/>
            <a:ext cx="8208911" cy="882119"/>
          </a:xfrm>
        </p:spPr>
        <p:txBody>
          <a:bodyPr/>
          <a:lstStyle/>
          <a:p>
            <a:pPr algn="r" rtl="1"/>
            <a:r>
              <a:rPr lang="fa-IR" dirty="0" smtClean="0">
                <a:cs typeface="B Nazanin" pitchFamily="2" charset="-78"/>
              </a:rPr>
              <a:t>نتایج مربوط به فراوانی نوع ماده غذایی مصرف شده درطغیانها در جدول فوق نشان داده شده است. </a:t>
            </a:r>
            <a:endParaRPr lang="en-US" dirty="0">
              <a:cs typeface="B Nazanin"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4121614781"/>
              </p:ext>
            </p:extLst>
          </p:nvPr>
        </p:nvGraphicFramePr>
        <p:xfrm>
          <a:off x="395536" y="188641"/>
          <a:ext cx="8136904" cy="4752519"/>
        </p:xfrm>
        <a:graphic>
          <a:graphicData uri="http://schemas.openxmlformats.org/drawingml/2006/table">
            <a:tbl>
              <a:tblPr/>
              <a:tblGrid>
                <a:gridCol w="1825191"/>
                <a:gridCol w="1825191"/>
                <a:gridCol w="950010"/>
                <a:gridCol w="1137084"/>
                <a:gridCol w="1199714"/>
                <a:gridCol w="1199714"/>
              </a:tblGrid>
              <a:tr h="518457">
                <a:tc gridSpan="6">
                  <a:txBody>
                    <a:bodyPr/>
                    <a:lstStyle/>
                    <a:p>
                      <a:pPr marL="38100" marR="38100" algn="ctr" rtl="0">
                        <a:lnSpc>
                          <a:spcPts val="1600"/>
                        </a:lnSpc>
                        <a:spcAft>
                          <a:spcPts val="0"/>
                        </a:spcAft>
                      </a:pPr>
                      <a:r>
                        <a:rPr lang="ar-SA" sz="1100" b="1" dirty="0">
                          <a:solidFill>
                            <a:srgbClr val="010205"/>
                          </a:solidFill>
                          <a:effectLst/>
                          <a:latin typeface="Calibri"/>
                          <a:ea typeface="Calibri"/>
                          <a:cs typeface="Arial"/>
                        </a:rPr>
                        <a:t>ماده ي غذايي </a:t>
                      </a:r>
                      <a:endParaRPr lang="en-US" sz="1100" dirty="0">
                        <a:effectLst/>
                        <a:latin typeface="Calibri"/>
                        <a:ea typeface="Calibri"/>
                        <a:cs typeface="Arial"/>
                      </a:endParaRPr>
                    </a:p>
                  </a:txBody>
                  <a:tcPr marL="0" marR="0" marT="0" marB="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2433">
                <a:tc gridSpan="2">
                  <a:txBody>
                    <a:bodyPr/>
                    <a:lstStyle/>
                    <a:p>
                      <a:pPr algn="l" rtl="0">
                        <a:lnSpc>
                          <a:spcPct val="107000"/>
                        </a:lnSpc>
                        <a:spcAft>
                          <a:spcPts val="0"/>
                        </a:spcAft>
                      </a:pPr>
                      <a:r>
                        <a:rPr lang="en-US" sz="1200">
                          <a:effectLst/>
                          <a:latin typeface="Times New Roman"/>
                          <a:ea typeface="Calibri"/>
                          <a:cs typeface="Arial"/>
                        </a:rPr>
                        <a:t> </a:t>
                      </a:r>
                      <a:endParaRPr lang="en-US" sz="1100">
                        <a:effectLst/>
                        <a:latin typeface="Calibri"/>
                        <a:ea typeface="Calibri"/>
                        <a:cs typeface="Arial"/>
                      </a:endParaRPr>
                    </a:p>
                  </a:txBody>
                  <a:tcPr marL="0" marR="0" marT="0" marB="0" anchor="b">
                    <a:lnL>
                      <a:noFill/>
                    </a:lnL>
                    <a:lnR>
                      <a:noFill/>
                    </a:lnR>
                    <a:lnT>
                      <a:noFill/>
                    </a:lnT>
                    <a:lnB w="12700" cap="flat" cmpd="sng" algn="ctr">
                      <a:solidFill>
                        <a:srgbClr val="152935"/>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Frequency</a:t>
                      </a:r>
                      <a:endParaRPr lang="en-US" sz="1100">
                        <a:effectLst/>
                        <a:latin typeface="Calibri"/>
                        <a:ea typeface="Calibri"/>
                        <a:cs typeface="Arial"/>
                      </a:endParaRPr>
                    </a:p>
                  </a:txBody>
                  <a:tcPr marL="0" marR="0" marT="0" marB="0" anchor="b">
                    <a:lnL>
                      <a:noFill/>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Valid 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Cumulative 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a:noFill/>
                    </a:lnR>
                    <a:lnT>
                      <a:noFill/>
                    </a:lnT>
                    <a:lnB w="12700" cap="flat" cmpd="sng" algn="ctr">
                      <a:solidFill>
                        <a:srgbClr val="152935"/>
                      </a:solidFill>
                      <a:prstDash val="solid"/>
                      <a:round/>
                      <a:headEnd type="none" w="med" len="med"/>
                      <a:tailEnd type="none" w="med" len="med"/>
                    </a:lnB>
                    <a:solidFill>
                      <a:srgbClr val="FFFFFF"/>
                    </a:solidFill>
                  </a:tcPr>
                </a:tc>
              </a:tr>
              <a:tr h="302433">
                <a:tc rowSpan="13">
                  <a:txBody>
                    <a:bodyPr/>
                    <a:lstStyle/>
                    <a:p>
                      <a:pPr marR="38100" algn="l" rtl="0">
                        <a:lnSpc>
                          <a:spcPts val="1600"/>
                        </a:lnSpc>
                        <a:spcAft>
                          <a:spcPts val="0"/>
                        </a:spcAft>
                      </a:pPr>
                      <a:r>
                        <a:rPr lang="en-US" sz="900">
                          <a:solidFill>
                            <a:srgbClr val="264A60"/>
                          </a:solidFill>
                          <a:effectLst/>
                          <a:latin typeface="Arial"/>
                          <a:ea typeface="Calibri"/>
                          <a:cs typeface="Arial"/>
                        </a:rPr>
                        <a:t> </a:t>
                      </a:r>
                      <a:endParaRPr lang="en-US" sz="110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E0E0E0"/>
                    </a:solidFill>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مرغ و تخم مرغ</a:t>
                      </a:r>
                      <a:endParaRPr lang="en-US" sz="110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150</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02433">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نامشخص</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425</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20.2</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20.2</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27.4</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02433">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سوسيس/کالباس</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34</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29.0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02433">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انواع سالاد و سبزي</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274</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13.0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13.0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42.0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02433">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غذاهاي دريايي</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30</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1.4</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1.4</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43.5</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02433">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کباب و غذاهاي گوشتي</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342</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16.3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16.3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59.7</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02433">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ميوه و آبميوه</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384</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18.3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18.3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78.0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02433">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کيک و شيپريني</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52</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2.5</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2.5</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80.5</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02433">
                <a:tc vMerge="1">
                  <a:txBody>
                    <a:bodyPr/>
                    <a:lstStyle/>
                    <a:p>
                      <a:endParaRPr lang="en-US"/>
                    </a:p>
                  </a:txBody>
                  <a:tcPr/>
                </a:tc>
                <a:tc>
                  <a:txBody>
                    <a:bodyPr/>
                    <a:lstStyle/>
                    <a:p>
                      <a:pPr marR="38100" algn="l" rtl="0">
                        <a:lnSpc>
                          <a:spcPts val="1600"/>
                        </a:lnSpc>
                        <a:spcAft>
                          <a:spcPts val="0"/>
                        </a:spcAft>
                      </a:pPr>
                      <a:r>
                        <a:rPr lang="ar-SA" sz="900">
                          <a:solidFill>
                            <a:srgbClr val="264A60"/>
                          </a:solidFill>
                          <a:effectLst/>
                          <a:latin typeface="Calibri"/>
                          <a:ea typeface="Calibri"/>
                          <a:cs typeface="Arial"/>
                        </a:rPr>
                        <a:t>آب آشاميدني</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243</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11.6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11.6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92.1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02433">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شير و لبنيات</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105</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97.0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02433">
                <a:tc vMerge="1">
                  <a:txBody>
                    <a:bodyPr/>
                    <a:lstStyle/>
                    <a:p>
                      <a:endParaRPr lang="en-US"/>
                    </a:p>
                  </a:txBody>
                  <a:tcPr/>
                </a:tc>
                <a:tc>
                  <a:txBody>
                    <a:bodyPr/>
                    <a:lstStyle/>
                    <a:p>
                      <a:pPr marR="38100" algn="l" rtl="0">
                        <a:lnSpc>
                          <a:spcPts val="1600"/>
                        </a:lnSpc>
                        <a:spcAft>
                          <a:spcPts val="0"/>
                        </a:spcAft>
                      </a:pPr>
                      <a:r>
                        <a:rPr lang="ar-SA" sz="900" dirty="0">
                          <a:solidFill>
                            <a:srgbClr val="264A60"/>
                          </a:solidFill>
                          <a:effectLst/>
                          <a:latin typeface="Calibri"/>
                          <a:ea typeface="Calibri"/>
                          <a:cs typeface="Arial"/>
                        </a:rPr>
                        <a:t>سوپ</a:t>
                      </a:r>
                      <a:endParaRPr lang="en-US" sz="1100" dirty="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dirty="0">
                          <a:solidFill>
                            <a:srgbClr val="010205"/>
                          </a:solidFill>
                          <a:effectLst/>
                          <a:latin typeface="Arial"/>
                          <a:ea typeface="Calibri"/>
                          <a:cs typeface="Arial"/>
                        </a:rPr>
                        <a:t>34</a:t>
                      </a:r>
                      <a:endParaRPr lang="en-US" sz="1100" dirty="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98.7</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02433">
                <a:tc vMerge="1">
                  <a:txBody>
                    <a:bodyPr/>
                    <a:lstStyle/>
                    <a:p>
                      <a:endParaRPr lang="en-US"/>
                    </a:p>
                  </a:txBody>
                  <a:tcPr/>
                </a:tc>
                <a:tc>
                  <a:txBody>
                    <a:bodyPr/>
                    <a:lstStyle/>
                    <a:p>
                      <a:pPr marR="38100" algn="l" rtl="0">
                        <a:lnSpc>
                          <a:spcPts val="1600"/>
                        </a:lnSpc>
                        <a:spcAft>
                          <a:spcPts val="0"/>
                        </a:spcAft>
                      </a:pPr>
                      <a:r>
                        <a:rPr lang="ar-SA" sz="900">
                          <a:solidFill>
                            <a:srgbClr val="264A60"/>
                          </a:solidFill>
                          <a:effectLst/>
                          <a:latin typeface="Calibri"/>
                          <a:ea typeface="Calibri"/>
                          <a:cs typeface="Arial"/>
                        </a:rPr>
                        <a:t>انواع کنسرو</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28</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02433">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کل</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dirty="0">
                          <a:solidFill>
                            <a:srgbClr val="010205"/>
                          </a:solidFill>
                          <a:effectLst/>
                          <a:latin typeface="Arial"/>
                          <a:ea typeface="Calibri"/>
                          <a:cs typeface="Arial"/>
                        </a:rPr>
                        <a:t>2101</a:t>
                      </a:r>
                      <a:endParaRPr lang="en-US" sz="1100" dirty="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l" rtl="0">
                        <a:lnSpc>
                          <a:spcPct val="107000"/>
                        </a:lnSpc>
                        <a:spcAft>
                          <a:spcPts val="0"/>
                        </a:spcAft>
                      </a:pPr>
                      <a:r>
                        <a:rPr lang="en-US" sz="1200" dirty="0">
                          <a:effectLst/>
                          <a:latin typeface="Times New Roman"/>
                          <a:ea typeface="Calibri"/>
                          <a:cs typeface="Arial"/>
                        </a:rPr>
                        <a:t> </a:t>
                      </a:r>
                      <a:endParaRPr lang="en-US" sz="1100" dirty="0">
                        <a:effectLst/>
                        <a:latin typeface="Calibri"/>
                        <a:ea typeface="Calibri"/>
                        <a:cs typeface="Arial"/>
                      </a:endParaRPr>
                    </a:p>
                  </a:txBody>
                  <a:tcPr marL="0" marR="0" marT="0" marB="0" anchor="ctr">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22795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3568" y="5052545"/>
            <a:ext cx="7848871" cy="882119"/>
          </a:xfrm>
        </p:spPr>
        <p:txBody>
          <a:bodyPr/>
          <a:lstStyle/>
          <a:p>
            <a:pPr algn="r" rtl="1"/>
            <a:r>
              <a:rPr lang="fa-IR" dirty="0" smtClean="0">
                <a:cs typeface="B Nazanin" pitchFamily="2" charset="-78"/>
              </a:rPr>
              <a:t>فراوانی عوامل بیماریزا در جدول فوق نشان داده شده است. در 86 درصد موارد عامل شناسایی نشده است</a:t>
            </a:r>
            <a:endParaRPr lang="en-US" dirty="0">
              <a:cs typeface="B Nazanin" pitchFamily="2" charset="-78"/>
            </a:endParaRPr>
          </a:p>
        </p:txBody>
      </p:sp>
      <p:sp>
        <p:nvSpPr>
          <p:cNvPr id="3" name="Title 2"/>
          <p:cNvSpPr>
            <a:spLocks noGrp="1"/>
          </p:cNvSpPr>
          <p:nvPr>
            <p:ph type="ctrTitle"/>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62735982"/>
              </p:ext>
            </p:extLst>
          </p:nvPr>
        </p:nvGraphicFramePr>
        <p:xfrm>
          <a:off x="755577" y="260648"/>
          <a:ext cx="7704855" cy="4608516"/>
        </p:xfrm>
        <a:graphic>
          <a:graphicData uri="http://schemas.openxmlformats.org/drawingml/2006/table">
            <a:tbl>
              <a:tblPr/>
              <a:tblGrid>
                <a:gridCol w="1412573"/>
                <a:gridCol w="980525"/>
                <a:gridCol w="616059"/>
                <a:gridCol w="737372"/>
                <a:gridCol w="777985"/>
                <a:gridCol w="3180341"/>
              </a:tblGrid>
              <a:tr h="845361">
                <a:tc gridSpan="6">
                  <a:txBody>
                    <a:bodyPr/>
                    <a:lstStyle/>
                    <a:p>
                      <a:pPr marL="38100" marR="38100" algn="ctr" rtl="0">
                        <a:lnSpc>
                          <a:spcPts val="1600"/>
                        </a:lnSpc>
                        <a:spcAft>
                          <a:spcPts val="0"/>
                        </a:spcAft>
                      </a:pPr>
                      <a:r>
                        <a:rPr lang="ar-SA" sz="1100" b="1">
                          <a:solidFill>
                            <a:srgbClr val="010205"/>
                          </a:solidFill>
                          <a:effectLst/>
                          <a:latin typeface="Calibri"/>
                          <a:ea typeface="Calibri"/>
                          <a:cs typeface="Arial"/>
                        </a:rPr>
                        <a:t>عامل بيماريزا</a:t>
                      </a:r>
                      <a:endParaRPr lang="en-US" sz="1100">
                        <a:effectLst/>
                        <a:latin typeface="Calibri"/>
                        <a:ea typeface="Calibri"/>
                        <a:cs typeface="Arial"/>
                      </a:endParaRPr>
                    </a:p>
                  </a:txBody>
                  <a:tcPr marL="0" marR="0" marT="0" marB="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0877">
                <a:tc gridSpan="2">
                  <a:txBody>
                    <a:bodyPr/>
                    <a:lstStyle/>
                    <a:p>
                      <a:pPr algn="l" rtl="0">
                        <a:lnSpc>
                          <a:spcPct val="107000"/>
                        </a:lnSpc>
                        <a:spcAft>
                          <a:spcPts val="0"/>
                        </a:spcAft>
                      </a:pPr>
                      <a:r>
                        <a:rPr lang="en-US" sz="1200">
                          <a:effectLst/>
                          <a:latin typeface="Times New Roman"/>
                          <a:ea typeface="Calibri"/>
                          <a:cs typeface="Arial"/>
                        </a:rPr>
                        <a:t> </a:t>
                      </a:r>
                      <a:endParaRPr lang="en-US" sz="1100">
                        <a:effectLst/>
                        <a:latin typeface="Calibri"/>
                        <a:ea typeface="Calibri"/>
                        <a:cs typeface="Arial"/>
                      </a:endParaRPr>
                    </a:p>
                  </a:txBody>
                  <a:tcPr marL="0" marR="0" marT="0" marB="0" anchor="b">
                    <a:lnL>
                      <a:noFill/>
                    </a:lnL>
                    <a:lnR>
                      <a:noFill/>
                    </a:lnR>
                    <a:lnT>
                      <a:noFill/>
                    </a:lnT>
                    <a:lnB w="12700" cap="flat" cmpd="sng" algn="ctr">
                      <a:solidFill>
                        <a:srgbClr val="152935"/>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Frequency</a:t>
                      </a:r>
                      <a:endParaRPr lang="en-US" sz="1100">
                        <a:effectLst/>
                        <a:latin typeface="Calibri"/>
                        <a:ea typeface="Calibri"/>
                        <a:cs typeface="Arial"/>
                      </a:endParaRPr>
                    </a:p>
                  </a:txBody>
                  <a:tcPr marL="0" marR="0" marT="0" marB="0" anchor="b">
                    <a:lnL>
                      <a:noFill/>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Valid 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Cumulative 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a:noFill/>
                    </a:lnR>
                    <a:lnT>
                      <a:noFill/>
                    </a:lnT>
                    <a:lnB w="12700" cap="flat" cmpd="sng" algn="ctr">
                      <a:solidFill>
                        <a:srgbClr val="152935"/>
                      </a:solidFill>
                      <a:prstDash val="solid"/>
                      <a:round/>
                      <a:headEnd type="none" w="med" len="med"/>
                      <a:tailEnd type="none" w="med" len="med"/>
                    </a:lnB>
                    <a:solidFill>
                      <a:srgbClr val="FFFFFF"/>
                    </a:solidFill>
                  </a:tcPr>
                </a:tc>
              </a:tr>
              <a:tr h="250877">
                <a:tc rowSpan="14">
                  <a:txBody>
                    <a:bodyPr/>
                    <a:lstStyle/>
                    <a:p>
                      <a:pPr marL="38100" marR="38100" algn="l" rtl="0">
                        <a:lnSpc>
                          <a:spcPts val="1600"/>
                        </a:lnSpc>
                        <a:spcAft>
                          <a:spcPts val="0"/>
                        </a:spcAft>
                      </a:pPr>
                      <a:r>
                        <a:rPr lang="en-US" sz="900">
                          <a:solidFill>
                            <a:srgbClr val="264A60"/>
                          </a:solidFill>
                          <a:effectLst/>
                          <a:latin typeface="Arial"/>
                          <a:ea typeface="Calibri"/>
                          <a:cs typeface="Arial"/>
                        </a:rPr>
                        <a:t> </a:t>
                      </a:r>
                      <a:endParaRPr lang="en-US" sz="110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E0E0E0"/>
                    </a:solidFill>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اي کولاي پاتوژن</a:t>
                      </a:r>
                      <a:endParaRPr lang="en-US" sz="110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69</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شيگلا</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23</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4.4</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آنتاميا هيستوليکا</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37</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1.8</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1.8</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6.1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هپاتيت </a:t>
                      </a:r>
                      <a:r>
                        <a:rPr lang="en-US" sz="900">
                          <a:solidFill>
                            <a:srgbClr val="264A60"/>
                          </a:solidFill>
                          <a:effectLst/>
                          <a:latin typeface="Arial"/>
                          <a:ea typeface="Calibri"/>
                          <a:cs typeface="Arial"/>
                        </a:rPr>
                        <a:t>A</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37</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1.8</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1.8</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7.9</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سالمونلا</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نورواويروس</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استافيلوکوک</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57</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2.7</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2.7</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10.8</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روتاويروس</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38</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1.8</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1.8</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12.6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سموم شيميايي</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26</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1.2</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1.2</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13.9</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آدنو ويروس</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13.9</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نامشخص</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1805</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85.9</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85.9</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99.8</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ژيارديا</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ويبريو کلرا</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50877">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کل</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2101</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l" rtl="0">
                        <a:lnSpc>
                          <a:spcPct val="107000"/>
                        </a:lnSpc>
                        <a:spcAft>
                          <a:spcPts val="0"/>
                        </a:spcAft>
                      </a:pPr>
                      <a:r>
                        <a:rPr lang="en-US" sz="1200" dirty="0">
                          <a:effectLst/>
                          <a:latin typeface="Times New Roman"/>
                          <a:ea typeface="Calibri"/>
                          <a:cs typeface="Arial"/>
                        </a:rPr>
                        <a:t> </a:t>
                      </a:r>
                      <a:endParaRPr lang="en-US" sz="1100" dirty="0">
                        <a:effectLst/>
                        <a:latin typeface="Calibri"/>
                        <a:ea typeface="Calibri"/>
                        <a:cs typeface="Arial"/>
                      </a:endParaRPr>
                    </a:p>
                  </a:txBody>
                  <a:tcPr marL="0" marR="0" marT="0" marB="0" anchor="ctr">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98086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11560" y="404664"/>
            <a:ext cx="7992888" cy="5472608"/>
          </a:xfrm>
        </p:spPr>
        <p:txBody>
          <a:bodyPr>
            <a:normAutofit/>
          </a:bodyPr>
          <a:lstStyle/>
          <a:p>
            <a:pPr algn="r" rtl="1">
              <a:lnSpc>
                <a:spcPct val="107000"/>
              </a:lnSpc>
              <a:spcAft>
                <a:spcPts val="0"/>
              </a:spcAft>
            </a:pPr>
            <a:r>
              <a:rPr lang="fa-IR" sz="2400" dirty="0">
                <a:latin typeface="Times New Roman"/>
                <a:ea typeface="Calibri"/>
                <a:cs typeface="B Nazanin" pitchFamily="2" charset="-78"/>
              </a:rPr>
              <a:t>مقایسه ی طغیانها یک سال قبل و بعد از زلزله درمهمترین  مناطق زلزله زده (ثلاث باباجانی، سرپل ذهاب، اسلام آباد غرب و قصر شیرین):</a:t>
            </a:r>
            <a:endParaRPr lang="en-US" sz="1800" dirty="0">
              <a:latin typeface="Calibri"/>
              <a:ea typeface="Calibri"/>
              <a:cs typeface="B Nazanin" pitchFamily="2" charset="-78"/>
            </a:endParaRPr>
          </a:p>
          <a:p>
            <a:pPr algn="r" rtl="1">
              <a:lnSpc>
                <a:spcPts val="2000"/>
              </a:lnSpc>
              <a:spcAft>
                <a:spcPts val="0"/>
              </a:spcAft>
            </a:pPr>
            <a:r>
              <a:rPr lang="en-US" sz="2400" dirty="0">
                <a:latin typeface="Times New Roman"/>
                <a:ea typeface="Calibri"/>
                <a:cs typeface="B Nazanin" pitchFamily="2" charset="-78"/>
              </a:rPr>
              <a:t> </a:t>
            </a:r>
            <a:endParaRPr lang="en-US" sz="1800" dirty="0">
              <a:latin typeface="Calibri"/>
              <a:ea typeface="Calibri"/>
              <a:cs typeface="B Nazanin" pitchFamily="2" charset="-78"/>
            </a:endParaRPr>
          </a:p>
          <a:p>
            <a:pPr algn="r" rtl="1"/>
            <a:r>
              <a:rPr lang="fa-IR" sz="2400" dirty="0">
                <a:latin typeface="Calibri"/>
                <a:ea typeface="Calibri"/>
                <a:cs typeface="B Nazanin" pitchFamily="2" charset="-78"/>
              </a:rPr>
              <a:t>از آبان ماه 1395 تا مهر ماه 1396 یعنی یکسال قبل از زلزله 60 طغیان و از آبان 1396 تا مهر 1397 یعنی یکسال بعد از زازله 94 </a:t>
            </a:r>
            <a:r>
              <a:rPr lang="fa-IR" sz="2400" dirty="0" smtClean="0">
                <a:latin typeface="Calibri"/>
                <a:ea typeface="Calibri"/>
                <a:cs typeface="B Nazanin" pitchFamily="2" charset="-78"/>
              </a:rPr>
              <a:t>طغیان </a:t>
            </a:r>
            <a:r>
              <a:rPr lang="fa-IR" sz="2400" dirty="0">
                <a:latin typeface="Calibri"/>
                <a:ea typeface="Calibri"/>
                <a:cs typeface="B Nazanin" pitchFamily="2" charset="-78"/>
              </a:rPr>
              <a:t>در این مناطق رخداده است</a:t>
            </a:r>
            <a:r>
              <a:rPr lang="fa-IR" sz="2400" dirty="0" smtClean="0">
                <a:latin typeface="Calibri"/>
                <a:ea typeface="Calibri"/>
                <a:cs typeface="B Nazanin" pitchFamily="2" charset="-78"/>
              </a:rPr>
              <a:t>.</a:t>
            </a:r>
          </a:p>
          <a:p>
            <a:pPr algn="r" rtl="1"/>
            <a:endParaRPr lang="en-US" dirty="0">
              <a:cs typeface="B Nazanin"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2564904"/>
            <a:ext cx="8280920" cy="4032448"/>
          </a:xfrm>
          <a:prstGeom prst="rect">
            <a:avLst/>
          </a:prstGeom>
          <a:noFill/>
          <a:ln>
            <a:noFill/>
          </a:ln>
        </p:spPr>
      </p:pic>
    </p:spTree>
    <p:extLst>
      <p:ext uri="{BB962C8B-B14F-4D97-AF65-F5344CB8AC3E}">
        <p14:creationId xmlns:p14="http://schemas.microsoft.com/office/powerpoint/2010/main" val="1677745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7544" y="5052545"/>
            <a:ext cx="8136904" cy="882119"/>
          </a:xfrm>
        </p:spPr>
        <p:txBody>
          <a:bodyPr/>
          <a:lstStyle/>
          <a:p>
            <a:r>
              <a:rPr lang="fa-IR" sz="2400" dirty="0">
                <a:latin typeface="Calibri"/>
                <a:ea typeface="Calibri"/>
                <a:cs typeface="B Nazanin"/>
              </a:rPr>
              <a:t>تعداد کل مبتلایان یکسال قبل و یکسال بعد به ترتیب</a:t>
            </a:r>
            <a:r>
              <a:rPr lang="fa-IR" sz="2400" dirty="0">
                <a:ea typeface="Calibri"/>
                <a:cs typeface="Calibri"/>
              </a:rPr>
              <a:t> </a:t>
            </a:r>
            <a:r>
              <a:rPr lang="fa-IR" sz="2400" dirty="0">
                <a:latin typeface="Calibri"/>
                <a:ea typeface="Calibri"/>
                <a:cs typeface="B Nazanin"/>
              </a:rPr>
              <a:t> 190 و 573 مورد بوده است</a:t>
            </a:r>
            <a:endParaRPr lang="en-US" dirty="0"/>
          </a:p>
        </p:txBody>
      </p:sp>
      <p:sp>
        <p:nvSpPr>
          <p:cNvPr id="3" name="Title 2"/>
          <p:cNvSpPr>
            <a:spLocks noGrp="1"/>
          </p:cNvSpPr>
          <p:nvPr>
            <p:ph type="ctrTitle"/>
          </p:nvPr>
        </p:nvSpPr>
        <p:spPr/>
        <p:txBody>
          <a:bodyPr/>
          <a:lstStyle/>
          <a:p>
            <a:endParaRPr lang="en-US"/>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39552" y="548680"/>
            <a:ext cx="8064896" cy="4305895"/>
          </a:xfrm>
          <a:prstGeom prst="rect">
            <a:avLst/>
          </a:prstGeom>
          <a:noFill/>
          <a:ln>
            <a:noFill/>
          </a:ln>
        </p:spPr>
      </p:pic>
    </p:spTree>
    <p:extLst>
      <p:ext uri="{BB962C8B-B14F-4D97-AF65-F5344CB8AC3E}">
        <p14:creationId xmlns:p14="http://schemas.microsoft.com/office/powerpoint/2010/main" val="8024384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7544" y="404664"/>
            <a:ext cx="8064895" cy="5530001"/>
          </a:xfrm>
        </p:spPr>
        <p:txBody>
          <a:bodyPr>
            <a:normAutofit/>
          </a:bodyPr>
          <a:lstStyle/>
          <a:p>
            <a:pPr algn="r" rtl="1">
              <a:lnSpc>
                <a:spcPct val="107000"/>
              </a:lnSpc>
              <a:spcAft>
                <a:spcPts val="800"/>
              </a:spcAft>
            </a:pPr>
            <a:r>
              <a:rPr lang="fa-IR" sz="2400" dirty="0">
                <a:latin typeface="Calibri"/>
                <a:ea typeface="Calibri"/>
                <a:cs typeface="B Nazanin" pitchFamily="2" charset="-78"/>
              </a:rPr>
              <a:t>نتیجه ی مقایسه ی میانگین تعداد مبتلایان قبل و بعد از زلزله با </a:t>
            </a:r>
            <a:r>
              <a:rPr lang="fa-IR" sz="2400" dirty="0" smtClean="0">
                <a:latin typeface="Calibri"/>
                <a:ea typeface="Calibri"/>
                <a:cs typeface="B Nazanin" pitchFamily="2" charset="-78"/>
              </a:rPr>
              <a:t>استفاده </a:t>
            </a:r>
            <a:r>
              <a:rPr lang="fa-IR" sz="2400" dirty="0">
                <a:latin typeface="Calibri"/>
                <a:ea typeface="Calibri"/>
                <a:cs typeface="B Nazanin" pitchFamily="2" charset="-78"/>
              </a:rPr>
              <a:t>از تست من- ویتنی  به دلیل اینکه این متغیر از توزیع نرمال پیروی نمی کرد نشان دهنده ی اختلاف معنادار در دو دوره ی زمانی بود.(</a:t>
            </a:r>
            <a:r>
              <a:rPr lang="en-US" sz="2400" dirty="0">
                <a:latin typeface="Calibri"/>
                <a:ea typeface="Calibri"/>
                <a:cs typeface="B Nazanin" pitchFamily="2" charset="-78"/>
              </a:rPr>
              <a:t>p&lt;0.001</a:t>
            </a:r>
            <a:r>
              <a:rPr lang="fa-IR" sz="2400" dirty="0">
                <a:latin typeface="Calibri"/>
                <a:ea typeface="Calibri"/>
                <a:cs typeface="B Nazanin" pitchFamily="2" charset="-78"/>
              </a:rPr>
              <a:t> )</a:t>
            </a:r>
            <a:endParaRPr lang="en-US" sz="2400" dirty="0">
              <a:latin typeface="Calibri"/>
              <a:ea typeface="Calibri"/>
              <a:cs typeface="B Nazanin" pitchFamily="2" charset="-78"/>
            </a:endParaRPr>
          </a:p>
          <a:p>
            <a:pPr algn="r" rtl="1">
              <a:lnSpc>
                <a:spcPct val="107000"/>
              </a:lnSpc>
              <a:spcAft>
                <a:spcPts val="0"/>
              </a:spcAft>
            </a:pPr>
            <a:r>
              <a:rPr lang="fa-IR" sz="2400" dirty="0">
                <a:latin typeface="Calibri"/>
                <a:ea typeface="Calibri"/>
                <a:cs typeface="B Nazanin" pitchFamily="2" charset="-78"/>
              </a:rPr>
              <a:t>میانگین تعداد مبتلایان یک سال قبل از زازله و بعد از زلزله به ترتدیب </a:t>
            </a:r>
            <a:r>
              <a:rPr lang="fa-IR" sz="2400" dirty="0" smtClean="0">
                <a:latin typeface="Calibri"/>
                <a:ea typeface="Calibri"/>
                <a:cs typeface="B Nazanin" pitchFamily="2" charset="-78"/>
              </a:rPr>
              <a:t>2/59±4/17  و 138/99± 140/94 </a:t>
            </a:r>
            <a:r>
              <a:rPr lang="fa-IR" sz="2400" dirty="0">
                <a:latin typeface="Calibri"/>
                <a:ea typeface="Calibri"/>
                <a:cs typeface="B Nazanin" pitchFamily="2" charset="-78"/>
              </a:rPr>
              <a:t>بود.</a:t>
            </a:r>
            <a:endParaRPr lang="en-US" sz="2400" dirty="0">
              <a:latin typeface="Calibri"/>
              <a:ea typeface="Calibri"/>
              <a:cs typeface="B Nazanin" pitchFamily="2" charset="-78"/>
            </a:endParaRPr>
          </a:p>
          <a:p>
            <a:endParaRPr lang="en-US" dirty="0"/>
          </a:p>
        </p:txBody>
      </p:sp>
    </p:spTree>
    <p:extLst>
      <p:ext uri="{BB962C8B-B14F-4D97-AF65-F5344CB8AC3E}">
        <p14:creationId xmlns:p14="http://schemas.microsoft.com/office/powerpoint/2010/main" val="4099851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3789040"/>
            <a:ext cx="8064895" cy="2520279"/>
          </a:xfrm>
        </p:spPr>
        <p:txBody>
          <a:bodyPr/>
          <a:lstStyle/>
          <a:p>
            <a:pPr algn="r" rtl="1">
              <a:lnSpc>
                <a:spcPct val="107000"/>
              </a:lnSpc>
              <a:spcAft>
                <a:spcPts val="800"/>
              </a:spcAft>
            </a:pPr>
            <a:r>
              <a:rPr lang="ar-SA" sz="2400" dirty="0">
                <a:latin typeface="Calibri"/>
                <a:ea typeface="Calibri"/>
                <a:cs typeface="B Nazanin" pitchFamily="2" charset="-78"/>
              </a:rPr>
              <a:t>یکسال قبل از زلزله تقریبا 50 درصد تعداد مبتلایان مربوط به اسلام آباد غرب بوده که سهم منطقه ی بسیار آسیب دیده از زلزله یعنی ثلاث حدود 8 درصد بوده است اما بعد از زلزله این سهم به حدود 59 درصد افزایش یافته است. این اختلاف از نظر آماری معنادار بود.(</a:t>
            </a:r>
            <a:r>
              <a:rPr lang="en-US" sz="2400" dirty="0">
                <a:latin typeface="Times New Roman"/>
                <a:ea typeface="Calibri"/>
                <a:cs typeface="B Nazanin" pitchFamily="2" charset="-78"/>
              </a:rPr>
              <a:t>p&lt;0.001</a:t>
            </a:r>
            <a:r>
              <a:rPr lang="ar-SA" sz="2400" dirty="0">
                <a:latin typeface="Calibri"/>
                <a:ea typeface="Calibri"/>
                <a:cs typeface="B Nazanin" pitchFamily="2" charset="-78"/>
              </a:rPr>
              <a:t>)</a:t>
            </a:r>
            <a:endParaRPr lang="en-US" sz="2400" dirty="0">
              <a:latin typeface="Calibri"/>
              <a:ea typeface="Calibri"/>
              <a:cs typeface="B Nazanin" pitchFamily="2" charset="-78"/>
            </a:endParaRPr>
          </a:p>
          <a:p>
            <a:pPr algn="r" rtl="1"/>
            <a:endParaRPr lang="en-US" dirty="0">
              <a:cs typeface="B Nazanin"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130122730"/>
              </p:ext>
            </p:extLst>
          </p:nvPr>
        </p:nvGraphicFramePr>
        <p:xfrm>
          <a:off x="467545" y="260651"/>
          <a:ext cx="7992887" cy="3384373"/>
        </p:xfrm>
        <a:graphic>
          <a:graphicData uri="http://schemas.openxmlformats.org/drawingml/2006/table">
            <a:tbl>
              <a:tblPr/>
              <a:tblGrid>
                <a:gridCol w="2224385"/>
                <a:gridCol w="878400"/>
                <a:gridCol w="878400"/>
                <a:gridCol w="942471"/>
                <a:gridCol w="942471"/>
                <a:gridCol w="708920"/>
                <a:gridCol w="708920"/>
                <a:gridCol w="708920"/>
              </a:tblGrid>
              <a:tr h="1443813">
                <a:tc gridSpan="8">
                  <a:txBody>
                    <a:bodyPr/>
                    <a:lstStyle/>
                    <a:p>
                      <a:pPr marL="38100" marR="38100" algn="ctr" rtl="0">
                        <a:lnSpc>
                          <a:spcPts val="1600"/>
                        </a:lnSpc>
                        <a:spcAft>
                          <a:spcPts val="0"/>
                        </a:spcAft>
                      </a:pPr>
                      <a:r>
                        <a:rPr lang="ar-SA" sz="1100" b="1">
                          <a:solidFill>
                            <a:srgbClr val="010205"/>
                          </a:solidFill>
                          <a:effectLst/>
                          <a:latin typeface="Calibri"/>
                          <a:ea typeface="Calibri"/>
                          <a:cs typeface="Arial"/>
                        </a:rPr>
                        <a:t>سال</a:t>
                      </a:r>
                      <a:r>
                        <a:rPr lang="en-US" sz="1100" b="1">
                          <a:solidFill>
                            <a:srgbClr val="010205"/>
                          </a:solidFill>
                          <a:effectLst/>
                          <a:latin typeface="Arial"/>
                          <a:ea typeface="Calibri"/>
                          <a:cs typeface="Arial"/>
                        </a:rPr>
                        <a:t> * </a:t>
                      </a:r>
                      <a:r>
                        <a:rPr lang="ar-SA" sz="1100" b="1">
                          <a:solidFill>
                            <a:srgbClr val="010205"/>
                          </a:solidFill>
                          <a:effectLst/>
                          <a:latin typeface="Arial"/>
                          <a:ea typeface="Calibri"/>
                          <a:cs typeface="Arial"/>
                        </a:rPr>
                        <a:t>شهرستان</a:t>
                      </a:r>
                      <a:r>
                        <a:rPr lang="en-US" sz="1100" b="1">
                          <a:solidFill>
                            <a:srgbClr val="010205"/>
                          </a:solidFill>
                          <a:effectLst/>
                          <a:latin typeface="Arial"/>
                          <a:ea typeface="Calibri"/>
                          <a:cs typeface="Arial"/>
                        </a:rPr>
                        <a:t> Crosstabulation</a:t>
                      </a:r>
                      <a:endParaRPr lang="en-US" sz="1100">
                        <a:effectLst/>
                        <a:latin typeface="Calibri"/>
                        <a:ea typeface="Calibri"/>
                        <a:cs typeface="Arial"/>
                      </a:endParaRPr>
                    </a:p>
                  </a:txBody>
                  <a:tcPr marL="0" marR="0" marT="0" marB="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2570">
                <a:tc rowSpan="2" gridSpan="3">
                  <a:txBody>
                    <a:bodyPr/>
                    <a:lstStyle/>
                    <a:p>
                      <a:pPr algn="l" rtl="0">
                        <a:lnSpc>
                          <a:spcPct val="107000"/>
                        </a:lnSpc>
                        <a:spcAft>
                          <a:spcPts val="0"/>
                        </a:spcAft>
                      </a:pPr>
                      <a:r>
                        <a:rPr lang="en-US" sz="1200">
                          <a:effectLst/>
                          <a:latin typeface="Times New Roman"/>
                          <a:ea typeface="Calibri"/>
                          <a:cs typeface="Arial"/>
                        </a:rPr>
                        <a:t> </a:t>
                      </a:r>
                      <a:endParaRPr lang="en-US" sz="1100">
                        <a:effectLst/>
                        <a:latin typeface="Calibri"/>
                        <a:ea typeface="Calibri"/>
                        <a:cs typeface="Arial"/>
                      </a:endParaRPr>
                    </a:p>
                  </a:txBody>
                  <a:tcPr marL="0" marR="0" marT="0" marB="0" anchor="b">
                    <a:lnL>
                      <a:noFill/>
                    </a:lnL>
                    <a:lnR>
                      <a:noFill/>
                    </a:lnR>
                    <a:lnT>
                      <a:noFill/>
                    </a:lnT>
                    <a:lnB w="12700" cap="flat" cmpd="sng" algn="ctr">
                      <a:solidFill>
                        <a:srgbClr val="152935"/>
                      </a:solidFill>
                      <a:prstDash val="solid"/>
                      <a:round/>
                      <a:headEnd type="none" w="med" len="med"/>
                      <a:tailEnd type="none" w="med" len="med"/>
                    </a:lnB>
                    <a:solidFill>
                      <a:srgbClr val="FFFFFF"/>
                    </a:solidFill>
                  </a:tcPr>
                </a:tc>
                <a:tc rowSpan="2" hMerge="1">
                  <a:txBody>
                    <a:bodyPr/>
                    <a:lstStyle/>
                    <a:p>
                      <a:endParaRPr lang="en-US"/>
                    </a:p>
                  </a:txBody>
                  <a:tcPr/>
                </a:tc>
                <a:tc rowSpan="2" hMerge="1">
                  <a:txBody>
                    <a:bodyPr/>
                    <a:lstStyle/>
                    <a:p>
                      <a:endParaRPr lang="en-US"/>
                    </a:p>
                  </a:txBody>
                  <a:tcPr/>
                </a:tc>
                <a:tc gridSpan="4">
                  <a:txBody>
                    <a:bodyPr/>
                    <a:lstStyle/>
                    <a:p>
                      <a:pPr marL="38100" marR="38100" algn="ctr" rtl="0">
                        <a:lnSpc>
                          <a:spcPts val="1600"/>
                        </a:lnSpc>
                        <a:spcAft>
                          <a:spcPts val="0"/>
                        </a:spcAft>
                      </a:pPr>
                      <a:r>
                        <a:rPr lang="ar-SA" sz="900">
                          <a:solidFill>
                            <a:srgbClr val="264A60"/>
                          </a:solidFill>
                          <a:effectLst/>
                          <a:latin typeface="Calibri"/>
                          <a:ea typeface="Calibri"/>
                          <a:cs typeface="Arial"/>
                        </a:rPr>
                        <a:t>شهرستان</a:t>
                      </a:r>
                      <a:endParaRPr lang="en-US" sz="1100">
                        <a:effectLst/>
                        <a:latin typeface="Calibri"/>
                        <a:ea typeface="Calibri"/>
                        <a:cs typeface="Arial"/>
                      </a:endParaRPr>
                    </a:p>
                  </a:txBody>
                  <a:tcPr marL="0" marR="0" marT="0" marB="0" anchor="b">
                    <a:lnL>
                      <a:noFill/>
                    </a:lnL>
                    <a:lnR w="12700" cap="flat" cmpd="sng" algn="ctr">
                      <a:solidFill>
                        <a:srgbClr val="E0E0E0"/>
                      </a:solidFill>
                      <a:prstDash val="solid"/>
                      <a:round/>
                      <a:headEnd type="none" w="med" len="med"/>
                      <a:tailEnd type="none" w="med" len="med"/>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38100" marR="38100" algn="ctr" rtl="0">
                        <a:lnSpc>
                          <a:spcPts val="1600"/>
                        </a:lnSpc>
                        <a:spcAft>
                          <a:spcPts val="0"/>
                        </a:spcAft>
                      </a:pPr>
                      <a:r>
                        <a:rPr lang="en-US" sz="900" dirty="0">
                          <a:solidFill>
                            <a:srgbClr val="264A60"/>
                          </a:solidFill>
                          <a:effectLst/>
                          <a:latin typeface="Arial"/>
                          <a:ea typeface="Calibri"/>
                          <a:cs typeface="Arial"/>
                        </a:rPr>
                        <a:t>Total</a:t>
                      </a:r>
                      <a:endParaRPr lang="en-US" sz="1100" dirty="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a:noFill/>
                    </a:lnR>
                    <a:lnT>
                      <a:noFill/>
                    </a:lnT>
                    <a:lnB w="12700" cap="flat" cmpd="sng" algn="ctr">
                      <a:solidFill>
                        <a:srgbClr val="152935"/>
                      </a:solidFill>
                      <a:prstDash val="solid"/>
                      <a:round/>
                      <a:headEnd type="none" w="med" len="med"/>
                      <a:tailEnd type="none" w="med" len="med"/>
                    </a:lnB>
                    <a:solidFill>
                      <a:srgbClr val="FFFFFF"/>
                    </a:solidFill>
                  </a:tcPr>
                </a:tc>
              </a:tr>
              <a:tr h="24257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eslamabad</a:t>
                      </a:r>
                      <a:endParaRPr lang="en-US" sz="1100">
                        <a:effectLst/>
                        <a:latin typeface="Calibri"/>
                        <a:ea typeface="Calibri"/>
                        <a:cs typeface="Arial"/>
                      </a:endParaRPr>
                    </a:p>
                  </a:txBody>
                  <a:tcPr marL="0" marR="0" marT="0" marB="0" anchor="b">
                    <a:lnL>
                      <a:noFill/>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ghasreshirin</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salas</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sarpol</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vMerge="1">
                  <a:txBody>
                    <a:bodyPr/>
                    <a:lstStyle/>
                    <a:p>
                      <a:endParaRPr lang="en-US"/>
                    </a:p>
                  </a:txBody>
                  <a:tcPr/>
                </a:tc>
              </a:tr>
              <a:tr h="242570">
                <a:tc rowSpan="4">
                  <a:txBody>
                    <a:bodyPr/>
                    <a:lstStyle/>
                    <a:p>
                      <a:pPr marL="38100" marR="38100" algn="l" rtl="0">
                        <a:lnSpc>
                          <a:spcPts val="1600"/>
                        </a:lnSpc>
                        <a:spcAft>
                          <a:spcPts val="0"/>
                        </a:spcAft>
                      </a:pPr>
                      <a:r>
                        <a:rPr lang="ar-SA" sz="900">
                          <a:solidFill>
                            <a:srgbClr val="264A60"/>
                          </a:solidFill>
                          <a:effectLst/>
                          <a:latin typeface="Calibri"/>
                          <a:ea typeface="Calibri"/>
                          <a:cs typeface="Arial"/>
                        </a:rPr>
                        <a:t>سال</a:t>
                      </a:r>
                      <a:endParaRPr lang="en-US" sz="110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rowSpan="2">
                  <a:txBody>
                    <a:bodyPr/>
                    <a:lstStyle/>
                    <a:p>
                      <a:pPr marL="38100" marR="38100" algn="l" rtl="0">
                        <a:lnSpc>
                          <a:spcPts val="1600"/>
                        </a:lnSpc>
                        <a:spcAft>
                          <a:spcPts val="0"/>
                        </a:spcAft>
                      </a:pPr>
                      <a:r>
                        <a:rPr lang="en-US" sz="900">
                          <a:solidFill>
                            <a:srgbClr val="264A60"/>
                          </a:solidFill>
                          <a:effectLst/>
                          <a:latin typeface="Arial"/>
                          <a:ea typeface="Calibri"/>
                          <a:cs typeface="Arial"/>
                        </a:rPr>
                        <a:t>8-95-7-96</a:t>
                      </a:r>
                      <a:endParaRPr lang="en-US" sz="110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l" rtl="0">
                        <a:lnSpc>
                          <a:spcPts val="1600"/>
                        </a:lnSpc>
                        <a:spcAft>
                          <a:spcPts val="0"/>
                        </a:spcAft>
                      </a:pPr>
                      <a:r>
                        <a:rPr lang="en-US" sz="900" dirty="0">
                          <a:solidFill>
                            <a:srgbClr val="264A60"/>
                          </a:solidFill>
                          <a:effectLst/>
                          <a:latin typeface="Arial"/>
                          <a:ea typeface="Calibri"/>
                          <a:cs typeface="Arial"/>
                        </a:rPr>
                        <a:t>Count</a:t>
                      </a:r>
                      <a:endParaRPr lang="en-US" sz="1100" dirty="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94</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46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15</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35</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190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42570">
                <a:tc vMerge="1">
                  <a:txBody>
                    <a:bodyPr/>
                    <a:lstStyle/>
                    <a:p>
                      <a:endParaRPr lang="en-US"/>
                    </a:p>
                  </a:txBody>
                  <a:tcPr/>
                </a:tc>
                <a:tc vMerge="1">
                  <a:txBody>
                    <a:bodyPr/>
                    <a:lstStyle/>
                    <a:p>
                      <a:endParaRPr lang="en-US"/>
                    </a:p>
                  </a:txBody>
                  <a:tcPr/>
                </a:tc>
                <a:tc>
                  <a:txBody>
                    <a:bodyPr/>
                    <a:lstStyle/>
                    <a:p>
                      <a:pPr marL="38100" marR="38100" algn="l" rtl="0">
                        <a:lnSpc>
                          <a:spcPts val="1600"/>
                        </a:lnSpc>
                        <a:spcAft>
                          <a:spcPts val="0"/>
                        </a:spcAft>
                      </a:pPr>
                      <a:r>
                        <a:rPr lang="en-US" sz="900">
                          <a:solidFill>
                            <a:srgbClr val="264A60"/>
                          </a:solidFill>
                          <a:effectLst/>
                          <a:latin typeface="Arial"/>
                          <a:ea typeface="Calibri"/>
                          <a:cs typeface="Arial"/>
                        </a:rPr>
                        <a:t>% within </a:t>
                      </a:r>
                      <a:r>
                        <a:rPr lang="ar-SA" sz="900">
                          <a:solidFill>
                            <a:srgbClr val="264A60"/>
                          </a:solidFill>
                          <a:effectLst/>
                          <a:latin typeface="Arial"/>
                          <a:ea typeface="Calibri"/>
                          <a:cs typeface="Arial"/>
                        </a:rPr>
                        <a:t>سال</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49.5%</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24.2%</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7.9%</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18.4%</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42570">
                <a:tc vMerge="1">
                  <a:txBody>
                    <a:bodyPr/>
                    <a:lstStyle/>
                    <a:p>
                      <a:endParaRPr lang="en-US"/>
                    </a:p>
                  </a:txBody>
                  <a:tcPr/>
                </a:tc>
                <a:tc rowSpan="2">
                  <a:txBody>
                    <a:bodyPr/>
                    <a:lstStyle/>
                    <a:p>
                      <a:pPr marL="38100" marR="38100" algn="l" rtl="0">
                        <a:lnSpc>
                          <a:spcPts val="1600"/>
                        </a:lnSpc>
                        <a:spcAft>
                          <a:spcPts val="0"/>
                        </a:spcAft>
                      </a:pPr>
                      <a:r>
                        <a:rPr lang="en-US" sz="900">
                          <a:solidFill>
                            <a:srgbClr val="264A60"/>
                          </a:solidFill>
                          <a:effectLst/>
                          <a:latin typeface="Arial"/>
                          <a:ea typeface="Calibri"/>
                          <a:cs typeface="Arial"/>
                        </a:rPr>
                        <a:t>8-96-7-97</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l" rtl="0">
                        <a:lnSpc>
                          <a:spcPts val="1600"/>
                        </a:lnSpc>
                        <a:spcAft>
                          <a:spcPts val="0"/>
                        </a:spcAft>
                      </a:pPr>
                      <a:r>
                        <a:rPr lang="en-US" sz="900">
                          <a:solidFill>
                            <a:srgbClr val="264A60"/>
                          </a:solidFill>
                          <a:effectLst/>
                          <a:latin typeface="Arial"/>
                          <a:ea typeface="Calibri"/>
                          <a:cs typeface="Arial"/>
                        </a:rPr>
                        <a:t>Count</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125</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24</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338</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573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42570">
                <a:tc vMerge="1">
                  <a:txBody>
                    <a:bodyPr/>
                    <a:lstStyle/>
                    <a:p>
                      <a:endParaRPr lang="en-US"/>
                    </a:p>
                  </a:txBody>
                  <a:tcPr/>
                </a:tc>
                <a:tc vMerge="1">
                  <a:txBody>
                    <a:bodyPr/>
                    <a:lstStyle/>
                    <a:p>
                      <a:endParaRPr lang="en-US"/>
                    </a:p>
                  </a:txBody>
                  <a:tcPr/>
                </a:tc>
                <a:tc>
                  <a:txBody>
                    <a:bodyPr/>
                    <a:lstStyle/>
                    <a:p>
                      <a:pPr marL="38100" marR="38100" algn="l" rtl="0">
                        <a:lnSpc>
                          <a:spcPts val="1600"/>
                        </a:lnSpc>
                        <a:spcAft>
                          <a:spcPts val="0"/>
                        </a:spcAft>
                      </a:pPr>
                      <a:r>
                        <a:rPr lang="en-US" sz="900">
                          <a:solidFill>
                            <a:srgbClr val="264A60"/>
                          </a:solidFill>
                          <a:effectLst/>
                          <a:latin typeface="Arial"/>
                          <a:ea typeface="Calibri"/>
                          <a:cs typeface="Arial"/>
                        </a:rPr>
                        <a:t>% within </a:t>
                      </a:r>
                      <a:r>
                        <a:rPr lang="ar-SA" sz="900">
                          <a:solidFill>
                            <a:srgbClr val="264A60"/>
                          </a:solidFill>
                          <a:effectLst/>
                          <a:latin typeface="Arial"/>
                          <a:ea typeface="Calibri"/>
                          <a:cs typeface="Arial"/>
                        </a:rPr>
                        <a:t>سال</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21.8%</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4.2%</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59.0%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15.0%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42570">
                <a:tc rowSpan="2" gridSpan="2">
                  <a:txBody>
                    <a:bodyPr/>
                    <a:lstStyle/>
                    <a:p>
                      <a:pPr marL="38100" marR="38100" algn="l" rtl="0">
                        <a:lnSpc>
                          <a:spcPts val="1600"/>
                        </a:lnSpc>
                        <a:spcAft>
                          <a:spcPts val="0"/>
                        </a:spcAft>
                      </a:pPr>
                      <a:r>
                        <a:rPr lang="en-US" sz="900">
                          <a:solidFill>
                            <a:srgbClr val="264A60"/>
                          </a:solidFill>
                          <a:effectLst/>
                          <a:latin typeface="Arial"/>
                          <a:ea typeface="Calibri"/>
                          <a:cs typeface="Arial"/>
                        </a:rPr>
                        <a:t>Total</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E0E0E0"/>
                    </a:solidFill>
                  </a:tcPr>
                </a:tc>
                <a:tc rowSpan="2" hMerge="1">
                  <a:txBody>
                    <a:bodyPr/>
                    <a:lstStyle/>
                    <a:p>
                      <a:endParaRPr lang="en-US"/>
                    </a:p>
                  </a:txBody>
                  <a:tcPr/>
                </a:tc>
                <a:tc>
                  <a:txBody>
                    <a:bodyPr/>
                    <a:lstStyle/>
                    <a:p>
                      <a:pPr marL="38100" marR="38100" algn="l" rtl="0">
                        <a:lnSpc>
                          <a:spcPts val="1600"/>
                        </a:lnSpc>
                        <a:spcAft>
                          <a:spcPts val="0"/>
                        </a:spcAft>
                      </a:pPr>
                      <a:r>
                        <a:rPr lang="en-US" sz="900">
                          <a:solidFill>
                            <a:srgbClr val="264A60"/>
                          </a:solidFill>
                          <a:effectLst/>
                          <a:latin typeface="Arial"/>
                          <a:ea typeface="Calibri"/>
                          <a:cs typeface="Arial"/>
                        </a:rPr>
                        <a:t>Count</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219</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353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121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763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42570">
                <a:tc gridSpan="2" vMerge="1">
                  <a:txBody>
                    <a:bodyPr/>
                    <a:lstStyle/>
                    <a:p>
                      <a:endParaRPr lang="en-US"/>
                    </a:p>
                  </a:txBody>
                  <a:tcPr/>
                </a:tc>
                <a:tc hMerge="1" vMerge="1">
                  <a:txBody>
                    <a:bodyPr/>
                    <a:lstStyle/>
                    <a:p>
                      <a:endParaRPr lang="en-US"/>
                    </a:p>
                  </a:txBody>
                  <a:tcPr/>
                </a:tc>
                <a:tc>
                  <a:txBody>
                    <a:bodyPr/>
                    <a:lstStyle/>
                    <a:p>
                      <a:pPr marL="38100" marR="38100" algn="l" rtl="0">
                        <a:lnSpc>
                          <a:spcPts val="1600"/>
                        </a:lnSpc>
                        <a:spcAft>
                          <a:spcPts val="0"/>
                        </a:spcAft>
                      </a:pPr>
                      <a:r>
                        <a:rPr lang="en-US" sz="900">
                          <a:solidFill>
                            <a:srgbClr val="264A60"/>
                          </a:solidFill>
                          <a:effectLst/>
                          <a:latin typeface="Arial"/>
                          <a:ea typeface="Calibri"/>
                          <a:cs typeface="Arial"/>
                        </a:rPr>
                        <a:t>% within </a:t>
                      </a:r>
                      <a:r>
                        <a:rPr lang="ar-SA" sz="900">
                          <a:solidFill>
                            <a:srgbClr val="264A60"/>
                          </a:solidFill>
                          <a:effectLst/>
                          <a:latin typeface="Arial"/>
                          <a:ea typeface="Calibri"/>
                          <a:cs typeface="Arial"/>
                        </a:rPr>
                        <a:t>سال</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28.7%</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9.2%</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46.3%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15.9%</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dirty="0">
                          <a:solidFill>
                            <a:srgbClr val="010205"/>
                          </a:solidFill>
                          <a:effectLst/>
                          <a:latin typeface="Arial"/>
                          <a:ea typeface="Calibri"/>
                          <a:cs typeface="Arial"/>
                        </a:rPr>
                        <a:t>100.0%</a:t>
                      </a:r>
                      <a:endParaRPr lang="en-US" sz="1100" dirty="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03427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7544" y="476672"/>
            <a:ext cx="7848871" cy="5457993"/>
          </a:xfrm>
        </p:spPr>
        <p:txBody>
          <a:bodyPr>
            <a:normAutofit/>
          </a:bodyPr>
          <a:lstStyle/>
          <a:p>
            <a:pPr algn="r" rtl="1">
              <a:lnSpc>
                <a:spcPct val="107000"/>
              </a:lnSpc>
              <a:spcAft>
                <a:spcPts val="800"/>
              </a:spcAft>
            </a:pPr>
            <a:r>
              <a:rPr lang="fa-IR" sz="1800" dirty="0">
                <a:latin typeface="Calibri"/>
                <a:ea typeface="Calibri"/>
                <a:cs typeface="B Nazanin" pitchFamily="2" charset="-78"/>
              </a:rPr>
              <a:t>جدول زير عوامل ايجاد کننده و سهم هر کدام را </a:t>
            </a:r>
            <a:r>
              <a:rPr lang="fa-IR" sz="1800" dirty="0" smtClean="0">
                <a:latin typeface="Calibri"/>
                <a:ea typeface="Calibri"/>
                <a:cs typeface="B Nazanin" pitchFamily="2" charset="-78"/>
              </a:rPr>
              <a:t>در طول یک </a:t>
            </a:r>
            <a:r>
              <a:rPr lang="fa-IR" sz="1800" dirty="0">
                <a:latin typeface="Calibri"/>
                <a:ea typeface="Calibri"/>
                <a:cs typeface="B Nazanin" pitchFamily="2" charset="-78"/>
              </a:rPr>
              <a:t>سال قبل از زلزله نشان مي دهد</a:t>
            </a:r>
            <a:r>
              <a:rPr lang="fa-IR" sz="2400" dirty="0">
                <a:latin typeface="Calibri"/>
                <a:ea typeface="Calibri"/>
                <a:cs typeface="B Nazanin" pitchFamily="2" charset="-78"/>
              </a:rPr>
              <a:t>. </a:t>
            </a:r>
            <a:endParaRPr lang="fa-IR" sz="2400" dirty="0" smtClean="0">
              <a:latin typeface="Calibri"/>
              <a:ea typeface="Calibri"/>
              <a:cs typeface="B Nazanin" pitchFamily="2" charset="-78"/>
            </a:endParaRPr>
          </a:p>
          <a:p>
            <a:pPr algn="r" rtl="1">
              <a:lnSpc>
                <a:spcPct val="107000"/>
              </a:lnSpc>
              <a:spcAft>
                <a:spcPts val="800"/>
              </a:spcAft>
            </a:pPr>
            <a:endParaRPr lang="fa-IR" sz="2400" dirty="0">
              <a:latin typeface="Calibri"/>
              <a:ea typeface="Calibri"/>
              <a:cs typeface="B Nazanin" pitchFamily="2" charset="-78"/>
            </a:endParaRPr>
          </a:p>
          <a:p>
            <a:pPr algn="r" rtl="1">
              <a:lnSpc>
                <a:spcPct val="107000"/>
              </a:lnSpc>
              <a:spcAft>
                <a:spcPts val="800"/>
              </a:spcAft>
            </a:pPr>
            <a:endParaRPr lang="fa-IR" sz="2400" dirty="0" smtClean="0">
              <a:latin typeface="Calibri"/>
              <a:ea typeface="Calibri"/>
              <a:cs typeface="B Nazanin" pitchFamily="2" charset="-78"/>
            </a:endParaRPr>
          </a:p>
          <a:p>
            <a:pPr algn="r" rtl="1">
              <a:lnSpc>
                <a:spcPct val="107000"/>
              </a:lnSpc>
              <a:spcAft>
                <a:spcPts val="800"/>
              </a:spcAft>
            </a:pPr>
            <a:endParaRPr lang="fa-IR" sz="2400" dirty="0">
              <a:latin typeface="Calibri"/>
              <a:ea typeface="Calibri"/>
              <a:cs typeface="B Nazanin" pitchFamily="2" charset="-78"/>
            </a:endParaRPr>
          </a:p>
          <a:p>
            <a:pPr algn="r" rtl="1">
              <a:lnSpc>
                <a:spcPct val="107000"/>
              </a:lnSpc>
              <a:spcAft>
                <a:spcPts val="800"/>
              </a:spcAft>
            </a:pPr>
            <a:endParaRPr lang="fa-IR" sz="2400" dirty="0" smtClean="0">
              <a:latin typeface="Calibri"/>
              <a:ea typeface="Calibri"/>
              <a:cs typeface="B Nazanin" pitchFamily="2" charset="-78"/>
            </a:endParaRPr>
          </a:p>
          <a:p>
            <a:pPr algn="r" rtl="1">
              <a:lnSpc>
                <a:spcPct val="107000"/>
              </a:lnSpc>
              <a:spcAft>
                <a:spcPts val="800"/>
              </a:spcAft>
            </a:pPr>
            <a:endParaRPr lang="fa-IR" sz="2400" dirty="0" smtClean="0">
              <a:latin typeface="Calibri"/>
              <a:ea typeface="Calibri"/>
              <a:cs typeface="B Nazanin" pitchFamily="2" charset="-78"/>
            </a:endParaRPr>
          </a:p>
          <a:p>
            <a:pPr algn="r" rtl="1">
              <a:lnSpc>
                <a:spcPct val="107000"/>
              </a:lnSpc>
              <a:spcAft>
                <a:spcPts val="800"/>
              </a:spcAft>
            </a:pPr>
            <a:r>
              <a:rPr lang="fa-IR" sz="1800" dirty="0" smtClean="0">
                <a:latin typeface="Calibri"/>
                <a:ea typeface="Calibri"/>
                <a:cs typeface="B Nazanin" pitchFamily="2" charset="-78"/>
              </a:rPr>
              <a:t>در جدول زیر عوامل ایجاد کننده و سهم هر کدام درطول یک سال بعد از زلزله نشان می دهد.</a:t>
            </a:r>
          </a:p>
          <a:p>
            <a:pPr algn="r" rtl="1">
              <a:lnSpc>
                <a:spcPct val="107000"/>
              </a:lnSpc>
              <a:spcAft>
                <a:spcPts val="800"/>
              </a:spcAft>
            </a:pPr>
            <a:endParaRPr lang="en-US" sz="1800" dirty="0">
              <a:latin typeface="Calibri"/>
              <a:ea typeface="Calibri"/>
              <a:cs typeface="B Nazanin" pitchFamily="2" charset="-78"/>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59014141"/>
              </p:ext>
            </p:extLst>
          </p:nvPr>
        </p:nvGraphicFramePr>
        <p:xfrm>
          <a:off x="539553" y="1124744"/>
          <a:ext cx="8064895" cy="2196690"/>
        </p:xfrm>
        <a:graphic>
          <a:graphicData uri="http://schemas.openxmlformats.org/drawingml/2006/table">
            <a:tbl>
              <a:tblPr/>
              <a:tblGrid>
                <a:gridCol w="2345776"/>
                <a:gridCol w="998330"/>
                <a:gridCol w="766634"/>
                <a:gridCol w="917597"/>
                <a:gridCol w="968137"/>
                <a:gridCol w="2068421"/>
              </a:tblGrid>
              <a:tr h="216617">
                <a:tc gridSpan="6">
                  <a:txBody>
                    <a:bodyPr/>
                    <a:lstStyle/>
                    <a:p>
                      <a:pPr marL="38100" marR="38100" algn="ctr" rtl="0">
                        <a:lnSpc>
                          <a:spcPts val="1600"/>
                        </a:lnSpc>
                        <a:spcAft>
                          <a:spcPts val="0"/>
                        </a:spcAft>
                      </a:pPr>
                      <a:r>
                        <a:rPr lang="ar-SA" sz="1100" b="1" dirty="0">
                          <a:solidFill>
                            <a:srgbClr val="010205"/>
                          </a:solidFill>
                          <a:effectLst/>
                          <a:latin typeface="Calibri"/>
                          <a:ea typeface="Calibri"/>
                          <a:cs typeface="Arial"/>
                        </a:rPr>
                        <a:t>عامل</a:t>
                      </a:r>
                      <a:endParaRPr lang="en-US" sz="1100" dirty="0">
                        <a:effectLst/>
                        <a:latin typeface="Calibri"/>
                        <a:ea typeface="Calibri"/>
                        <a:cs typeface="Arial"/>
                      </a:endParaRPr>
                    </a:p>
                  </a:txBody>
                  <a:tcPr marL="0" marR="0" marT="0" marB="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88623">
                <a:tc gridSpan="2">
                  <a:txBody>
                    <a:bodyPr/>
                    <a:lstStyle/>
                    <a:p>
                      <a:pPr algn="l" rtl="0">
                        <a:lnSpc>
                          <a:spcPct val="107000"/>
                        </a:lnSpc>
                        <a:spcAft>
                          <a:spcPts val="0"/>
                        </a:spcAft>
                      </a:pPr>
                      <a:r>
                        <a:rPr lang="en-US" sz="1200">
                          <a:effectLst/>
                          <a:latin typeface="Times New Roman"/>
                          <a:ea typeface="Calibri"/>
                          <a:cs typeface="Arial"/>
                        </a:rPr>
                        <a:t> </a:t>
                      </a:r>
                      <a:endParaRPr lang="en-US" sz="1100">
                        <a:effectLst/>
                        <a:latin typeface="Calibri"/>
                        <a:ea typeface="Calibri"/>
                        <a:cs typeface="Arial"/>
                      </a:endParaRPr>
                    </a:p>
                  </a:txBody>
                  <a:tcPr marL="0" marR="0" marT="0" marB="0" anchor="b">
                    <a:lnL>
                      <a:noFill/>
                    </a:lnL>
                    <a:lnR>
                      <a:noFill/>
                    </a:lnR>
                    <a:lnT>
                      <a:noFill/>
                    </a:lnT>
                    <a:lnB w="12700" cap="flat" cmpd="sng" algn="ctr">
                      <a:solidFill>
                        <a:srgbClr val="152935"/>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Frequency</a:t>
                      </a:r>
                      <a:endParaRPr lang="en-US" sz="1100">
                        <a:effectLst/>
                        <a:latin typeface="Calibri"/>
                        <a:ea typeface="Calibri"/>
                        <a:cs typeface="Arial"/>
                      </a:endParaRPr>
                    </a:p>
                  </a:txBody>
                  <a:tcPr marL="0" marR="0" marT="0" marB="0" anchor="b">
                    <a:lnL>
                      <a:noFill/>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Valid 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Cumulative 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a:noFill/>
                    </a:lnR>
                    <a:lnT>
                      <a:noFill/>
                    </a:lnT>
                    <a:lnB w="12700" cap="flat" cmpd="sng" algn="ctr">
                      <a:solidFill>
                        <a:srgbClr val="152935"/>
                      </a:solidFill>
                      <a:prstDash val="solid"/>
                      <a:round/>
                      <a:headEnd type="none" w="med" len="med"/>
                      <a:tailEnd type="none" w="med" len="med"/>
                    </a:lnB>
                    <a:solidFill>
                      <a:srgbClr val="FFFFFF"/>
                    </a:solidFill>
                  </a:tcPr>
                </a:tc>
              </a:tr>
              <a:tr h="294311">
                <a:tc rowSpan="5">
                  <a:txBody>
                    <a:bodyPr/>
                    <a:lstStyle/>
                    <a:p>
                      <a:pPr marL="38100" marR="38100" algn="l" rtl="0">
                        <a:lnSpc>
                          <a:spcPts val="1600"/>
                        </a:lnSpc>
                        <a:spcAft>
                          <a:spcPts val="0"/>
                        </a:spcAft>
                      </a:pPr>
                      <a:r>
                        <a:rPr lang="en-US" sz="900">
                          <a:solidFill>
                            <a:srgbClr val="264A60"/>
                          </a:solidFill>
                          <a:effectLst/>
                          <a:latin typeface="Arial"/>
                          <a:ea typeface="Calibri"/>
                          <a:cs typeface="Arial"/>
                        </a:rPr>
                        <a:t>Valid</a:t>
                      </a:r>
                      <a:endParaRPr lang="en-US" sz="110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E0E0E0"/>
                    </a:solidFill>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اي کولاي</a:t>
                      </a:r>
                      <a:endParaRPr lang="en-US" sz="110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43</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22.6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22.6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22.6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94311">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هپاتيت</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4</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24.7</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94311">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سالمونلا</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dirty="0">
                          <a:solidFill>
                            <a:srgbClr val="010205"/>
                          </a:solidFill>
                          <a:effectLst/>
                          <a:latin typeface="Arial"/>
                          <a:ea typeface="Calibri"/>
                          <a:cs typeface="Arial"/>
                        </a:rPr>
                        <a:t>2</a:t>
                      </a:r>
                      <a:endParaRPr lang="en-US" sz="1100" dirty="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1.1</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25.8</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94311">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نامشخص</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141</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74.2</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74.2</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214206">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کل</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190</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l" rtl="0">
                        <a:lnSpc>
                          <a:spcPct val="107000"/>
                        </a:lnSpc>
                        <a:spcAft>
                          <a:spcPts val="0"/>
                        </a:spcAft>
                      </a:pPr>
                      <a:r>
                        <a:rPr lang="en-US" sz="1200" dirty="0">
                          <a:effectLst/>
                          <a:latin typeface="Times New Roman"/>
                          <a:ea typeface="Calibri"/>
                          <a:cs typeface="Arial"/>
                        </a:rPr>
                        <a:t> </a:t>
                      </a:r>
                      <a:endParaRPr lang="en-US" sz="1100" dirty="0">
                        <a:effectLst/>
                        <a:latin typeface="Calibri"/>
                        <a:ea typeface="Calibri"/>
                        <a:cs typeface="Arial"/>
                      </a:endParaRPr>
                    </a:p>
                  </a:txBody>
                  <a:tcPr marL="0" marR="0" marT="0" marB="0" anchor="ctr">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0843257"/>
              </p:ext>
            </p:extLst>
          </p:nvPr>
        </p:nvGraphicFramePr>
        <p:xfrm>
          <a:off x="683569" y="4509121"/>
          <a:ext cx="7992886" cy="1962461"/>
        </p:xfrm>
        <a:graphic>
          <a:graphicData uri="http://schemas.openxmlformats.org/drawingml/2006/table">
            <a:tbl>
              <a:tblPr/>
              <a:tblGrid>
                <a:gridCol w="1420563"/>
                <a:gridCol w="1420563"/>
                <a:gridCol w="1090873"/>
                <a:gridCol w="1305685"/>
                <a:gridCol w="1377601"/>
                <a:gridCol w="1377601"/>
              </a:tblGrid>
              <a:tr h="540061">
                <a:tc gridSpan="6">
                  <a:txBody>
                    <a:bodyPr/>
                    <a:lstStyle/>
                    <a:p>
                      <a:pPr marL="38100" marR="38100" algn="ctr" rtl="0">
                        <a:lnSpc>
                          <a:spcPts val="1600"/>
                        </a:lnSpc>
                        <a:spcAft>
                          <a:spcPts val="0"/>
                        </a:spcAft>
                      </a:pPr>
                      <a:r>
                        <a:rPr lang="fa-IR" sz="1100" b="1">
                          <a:solidFill>
                            <a:srgbClr val="010205"/>
                          </a:solidFill>
                          <a:effectLst/>
                          <a:latin typeface="Calibri"/>
                          <a:ea typeface="Calibri"/>
                          <a:cs typeface="Arial"/>
                        </a:rPr>
                        <a:t>عامل</a:t>
                      </a:r>
                      <a:endParaRPr lang="en-US" sz="1100">
                        <a:effectLst/>
                        <a:latin typeface="Calibri"/>
                        <a:ea typeface="Calibri"/>
                        <a:cs typeface="Arial"/>
                      </a:endParaRPr>
                    </a:p>
                  </a:txBody>
                  <a:tcPr marL="0" marR="0" marT="0" marB="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7755">
                <a:tc gridSpan="2">
                  <a:txBody>
                    <a:bodyPr/>
                    <a:lstStyle/>
                    <a:p>
                      <a:pPr algn="l" rtl="0">
                        <a:lnSpc>
                          <a:spcPct val="107000"/>
                        </a:lnSpc>
                        <a:spcAft>
                          <a:spcPts val="0"/>
                        </a:spcAft>
                      </a:pPr>
                      <a:r>
                        <a:rPr lang="en-US" sz="1200">
                          <a:effectLst/>
                          <a:latin typeface="Times New Roman"/>
                          <a:ea typeface="Calibri"/>
                          <a:cs typeface="Arial"/>
                        </a:rPr>
                        <a:t> </a:t>
                      </a:r>
                      <a:endParaRPr lang="en-US" sz="1100">
                        <a:effectLst/>
                        <a:latin typeface="Calibri"/>
                        <a:ea typeface="Calibri"/>
                        <a:cs typeface="Arial"/>
                      </a:endParaRPr>
                    </a:p>
                  </a:txBody>
                  <a:tcPr marL="0" marR="0" marT="0" marB="0" anchor="b">
                    <a:lnL>
                      <a:noFill/>
                    </a:lnL>
                    <a:lnR>
                      <a:noFill/>
                    </a:lnR>
                    <a:lnT>
                      <a:noFill/>
                    </a:lnT>
                    <a:lnB w="12700" cap="flat" cmpd="sng" algn="ctr">
                      <a:solidFill>
                        <a:srgbClr val="152935"/>
                      </a:solidFill>
                      <a:prstDash val="solid"/>
                      <a:round/>
                      <a:headEnd type="none" w="med" len="med"/>
                      <a:tailEnd type="none" w="med" len="med"/>
                    </a:lnB>
                    <a:solidFill>
                      <a:srgbClr val="FFFFFF"/>
                    </a:solidFill>
                  </a:tcPr>
                </a:tc>
                <a:tc hMerge="1">
                  <a:txBody>
                    <a:bodyPr/>
                    <a:lstStyle/>
                    <a:p>
                      <a:endParaRPr lang="en-US"/>
                    </a:p>
                  </a:txBody>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Frequency</a:t>
                      </a:r>
                      <a:endParaRPr lang="en-US" sz="1100">
                        <a:effectLst/>
                        <a:latin typeface="Calibri"/>
                        <a:ea typeface="Calibri"/>
                        <a:cs typeface="Arial"/>
                      </a:endParaRPr>
                    </a:p>
                  </a:txBody>
                  <a:tcPr marL="0" marR="0" marT="0" marB="0" anchor="b">
                    <a:lnL>
                      <a:noFill/>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Valid 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rtl="0">
                        <a:lnSpc>
                          <a:spcPts val="1600"/>
                        </a:lnSpc>
                        <a:spcAft>
                          <a:spcPts val="0"/>
                        </a:spcAft>
                      </a:pPr>
                      <a:r>
                        <a:rPr lang="en-US" sz="900">
                          <a:solidFill>
                            <a:srgbClr val="264A60"/>
                          </a:solidFill>
                          <a:effectLst/>
                          <a:latin typeface="Arial"/>
                          <a:ea typeface="Calibri"/>
                          <a:cs typeface="Arial"/>
                        </a:rPr>
                        <a:t>Cumulative Percent</a:t>
                      </a:r>
                      <a:endParaRPr lang="en-US" sz="1100">
                        <a:effectLst/>
                        <a:latin typeface="Calibri"/>
                        <a:ea typeface="Calibri"/>
                        <a:cs typeface="Arial"/>
                      </a:endParaRPr>
                    </a:p>
                  </a:txBody>
                  <a:tcPr marL="0" marR="0" marT="0" marB="0" anchor="b">
                    <a:lnL w="12700" cap="flat" cmpd="sng" algn="ctr">
                      <a:solidFill>
                        <a:srgbClr val="E0E0E0"/>
                      </a:solidFill>
                      <a:prstDash val="solid"/>
                      <a:round/>
                      <a:headEnd type="none" w="med" len="med"/>
                      <a:tailEnd type="none" w="med" len="med"/>
                    </a:lnL>
                    <a:lnR>
                      <a:noFill/>
                    </a:lnR>
                    <a:lnT>
                      <a:noFill/>
                    </a:lnT>
                    <a:lnB w="12700" cap="flat" cmpd="sng" algn="ctr">
                      <a:solidFill>
                        <a:srgbClr val="152935"/>
                      </a:solidFill>
                      <a:prstDash val="solid"/>
                      <a:round/>
                      <a:headEnd type="none" w="med" len="med"/>
                      <a:tailEnd type="none" w="med" len="med"/>
                    </a:lnB>
                    <a:solidFill>
                      <a:srgbClr val="FFFFFF"/>
                    </a:solidFill>
                  </a:tcPr>
                </a:tc>
              </a:tr>
              <a:tr h="68878">
                <a:tc rowSpan="6">
                  <a:txBody>
                    <a:bodyPr/>
                    <a:lstStyle/>
                    <a:p>
                      <a:pPr marL="38100" marR="38100" algn="l" rtl="0">
                        <a:lnSpc>
                          <a:spcPts val="1600"/>
                        </a:lnSpc>
                        <a:spcAft>
                          <a:spcPts val="0"/>
                        </a:spcAft>
                      </a:pPr>
                      <a:r>
                        <a:rPr lang="ar-SA" sz="900">
                          <a:solidFill>
                            <a:srgbClr val="264A60"/>
                          </a:solidFill>
                          <a:effectLst/>
                          <a:latin typeface="Calibri"/>
                          <a:ea typeface="Calibri"/>
                          <a:cs typeface="Arial"/>
                        </a:rPr>
                        <a:t>ا</a:t>
                      </a:r>
                      <a:endParaRPr lang="en-US" sz="110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E0E0E0"/>
                    </a:solidFill>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اي کولاي</a:t>
                      </a:r>
                      <a:endParaRPr lang="en-US" sz="1100">
                        <a:effectLst/>
                        <a:latin typeface="Calibri"/>
                        <a:ea typeface="Calibri"/>
                        <a:cs typeface="Arial"/>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31</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5.4</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5.4</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5.4</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68878">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هپاتيت</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13</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7.7</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68878">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استافيلوکوک</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17</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10.6</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68878">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روتاويروس</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2</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.3</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11.0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68878">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نامشخص</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510</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89.0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89.0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68878">
                <a:tc vMerge="1">
                  <a:txBody>
                    <a:bodyPr/>
                    <a:lstStyle/>
                    <a:p>
                      <a:endParaRPr lang="en-US"/>
                    </a:p>
                  </a:txBody>
                  <a:tcPr/>
                </a:tc>
                <a:tc>
                  <a:txBody>
                    <a:bodyPr/>
                    <a:lstStyle/>
                    <a:p>
                      <a:pPr marL="38100" marR="38100" algn="l" rtl="0">
                        <a:lnSpc>
                          <a:spcPts val="1600"/>
                        </a:lnSpc>
                        <a:spcAft>
                          <a:spcPts val="0"/>
                        </a:spcAft>
                      </a:pPr>
                      <a:r>
                        <a:rPr lang="ar-SA" sz="900">
                          <a:solidFill>
                            <a:srgbClr val="264A60"/>
                          </a:solidFill>
                          <a:effectLst/>
                          <a:latin typeface="Calibri"/>
                          <a:ea typeface="Calibri"/>
                          <a:cs typeface="Arial"/>
                        </a:rPr>
                        <a:t>کل</a:t>
                      </a:r>
                      <a:endParaRPr lang="en-US" sz="1100">
                        <a:effectLst/>
                        <a:latin typeface="Calibri"/>
                        <a:ea typeface="Calibri"/>
                        <a:cs typeface="Arial"/>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E0E0E0"/>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573</a:t>
                      </a:r>
                      <a:endParaRPr lang="en-US" sz="1100">
                        <a:effectLst/>
                        <a:latin typeface="Calibri"/>
                        <a:ea typeface="Calibri"/>
                        <a:cs typeface="Arial"/>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r" rtl="0">
                        <a:lnSpc>
                          <a:spcPts val="1600"/>
                        </a:lnSpc>
                        <a:spcAft>
                          <a:spcPts val="0"/>
                        </a:spcAft>
                      </a:pPr>
                      <a:r>
                        <a:rPr lang="en-US" sz="900">
                          <a:solidFill>
                            <a:srgbClr val="010205"/>
                          </a:solidFill>
                          <a:effectLst/>
                          <a:latin typeface="Arial"/>
                          <a:ea typeface="Calibri"/>
                          <a:cs typeface="Arial"/>
                        </a:rPr>
                        <a:t>100.0</a:t>
                      </a:r>
                      <a:endParaRPr lang="en-US" sz="1100">
                        <a:effectLst/>
                        <a:latin typeface="Calibri"/>
                        <a:ea typeface="Calibri"/>
                        <a:cs typeface="Arial"/>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l" rtl="0">
                        <a:lnSpc>
                          <a:spcPct val="107000"/>
                        </a:lnSpc>
                        <a:spcAft>
                          <a:spcPts val="0"/>
                        </a:spcAft>
                      </a:pPr>
                      <a:r>
                        <a:rPr lang="en-US" sz="1200" dirty="0">
                          <a:effectLst/>
                          <a:latin typeface="Times New Roman"/>
                          <a:ea typeface="Calibri"/>
                          <a:cs typeface="Arial"/>
                        </a:rPr>
                        <a:t> </a:t>
                      </a:r>
                      <a:endParaRPr lang="en-US" sz="1100" dirty="0">
                        <a:effectLst/>
                        <a:latin typeface="Calibri"/>
                        <a:ea typeface="Calibri"/>
                        <a:cs typeface="Arial"/>
                      </a:endParaRPr>
                    </a:p>
                  </a:txBody>
                  <a:tcPr marL="0" marR="0" marT="0" marB="0" anchor="ctr">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2882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1052736"/>
            <a:ext cx="8136903" cy="5256584"/>
          </a:xfrm>
        </p:spPr>
        <p:txBody>
          <a:bodyPr>
            <a:normAutofit/>
          </a:bodyPr>
          <a:lstStyle/>
          <a:p>
            <a:pPr algn="just" rtl="1">
              <a:lnSpc>
                <a:spcPct val="115000"/>
              </a:lnSpc>
              <a:spcAft>
                <a:spcPts val="800"/>
              </a:spcAft>
            </a:pPr>
            <a:r>
              <a:rPr lang="fa-IR" sz="2000" dirty="0">
                <a:latin typeface="Calibri"/>
                <a:ea typeface="Times New Roman"/>
                <a:cs typeface="B Nazanin" pitchFamily="2" charset="-78"/>
              </a:rPr>
              <a:t>نتایج این مطالعه نشان داد که طی سال های 98-1390 مجموعاً 2101 مورد طغیان در استان کرمانشاه گزارش شده است که منجر به ابتلای 12553 نفر گردیده است. از تعداد کل مبتلایان، 840 نفر بستری شد و از کل موارد ابتلا مجموعاً 9 نفر فوت گردیدند. </a:t>
            </a:r>
            <a:endParaRPr lang="en-US" sz="2000" dirty="0" smtClean="0">
              <a:latin typeface="Calibri"/>
              <a:ea typeface="Times New Roman"/>
              <a:cs typeface="B Nazanin" pitchFamily="2" charset="-78"/>
            </a:endParaRPr>
          </a:p>
          <a:p>
            <a:pPr algn="just" rtl="1">
              <a:lnSpc>
                <a:spcPct val="115000"/>
              </a:lnSpc>
              <a:spcAft>
                <a:spcPts val="800"/>
              </a:spcAft>
            </a:pPr>
            <a:r>
              <a:rPr lang="fa-IR" sz="2000" dirty="0">
                <a:latin typeface="Calibri"/>
                <a:ea typeface="Times New Roman"/>
                <a:cs typeface="B Nazanin" pitchFamily="2" charset="-78"/>
              </a:rPr>
              <a:t>روند شیوع طغیان بیماری های منتقله از آب و مواد غذایی در استان کرمانشاه طی سال های 1390 تا 1398 افزایشی بوده </a:t>
            </a:r>
            <a:r>
              <a:rPr lang="fa-IR" sz="2000" dirty="0" smtClean="0">
                <a:latin typeface="Calibri"/>
                <a:ea typeface="Times New Roman"/>
                <a:cs typeface="B Nazanin" pitchFamily="2" charset="-78"/>
              </a:rPr>
              <a:t>است</a:t>
            </a:r>
            <a:r>
              <a:rPr lang="fa-IR" sz="2000" dirty="0">
                <a:latin typeface="Calibri"/>
                <a:ea typeface="Times New Roman"/>
                <a:cs typeface="B Nazanin" pitchFamily="2" charset="-78"/>
              </a:rPr>
              <a:t> در واقع شیوع طغیان ها در استان کرمانشاه از </a:t>
            </a:r>
            <a:r>
              <a:rPr lang="fa-IR" sz="2000" dirty="0" smtClean="0">
                <a:latin typeface="Calibri"/>
                <a:ea typeface="Times New Roman"/>
                <a:cs typeface="B Nazanin" pitchFamily="2" charset="-78"/>
              </a:rPr>
              <a:t>0/08 </a:t>
            </a:r>
            <a:r>
              <a:rPr lang="fa-IR" sz="2000" dirty="0">
                <a:latin typeface="Calibri"/>
                <a:ea typeface="Times New Roman"/>
                <a:cs typeface="B Nazanin" pitchFamily="2" charset="-78"/>
              </a:rPr>
              <a:t>در هر 10000 نفر در سال 1390 به حدود </a:t>
            </a:r>
            <a:r>
              <a:rPr lang="fa-IR" sz="2000" dirty="0" smtClean="0">
                <a:latin typeface="Calibri"/>
                <a:ea typeface="Times New Roman"/>
                <a:cs typeface="B Nazanin" pitchFamily="2" charset="-78"/>
              </a:rPr>
              <a:t>1/94 </a:t>
            </a:r>
            <a:r>
              <a:rPr lang="fa-IR" sz="2000" dirty="0">
                <a:latin typeface="Calibri"/>
                <a:ea typeface="Times New Roman"/>
                <a:cs typeface="B Nazanin" pitchFamily="2" charset="-78"/>
              </a:rPr>
              <a:t>در هر 10000 نفر در سال 1398 افزایش یافته است. </a:t>
            </a:r>
            <a:r>
              <a:rPr lang="fa-IR" sz="2000" dirty="0" smtClean="0">
                <a:latin typeface="Calibri"/>
                <a:ea typeface="Times New Roman"/>
                <a:cs typeface="B Nazanin" pitchFamily="2" charset="-78"/>
              </a:rPr>
              <a:t>که با مطالعات دیگر د رایران مشابهت دارد. معصومی </a:t>
            </a:r>
            <a:r>
              <a:rPr lang="fa-IR" sz="2000" dirty="0">
                <a:latin typeface="Calibri"/>
                <a:ea typeface="Times New Roman"/>
                <a:cs typeface="B Nazanin" pitchFamily="2" charset="-78"/>
              </a:rPr>
              <a:t>اصل و همکاران نیز روند افزایشی در بروز طغیان ها از </a:t>
            </a:r>
            <a:r>
              <a:rPr lang="fa-IR" sz="2000" dirty="0" smtClean="0">
                <a:latin typeface="Calibri"/>
                <a:ea typeface="Times New Roman"/>
                <a:cs typeface="B Nazanin" pitchFamily="2" charset="-78"/>
              </a:rPr>
              <a:t>0/07 </a:t>
            </a:r>
            <a:r>
              <a:rPr lang="fa-IR" sz="2000" dirty="0">
                <a:latin typeface="Calibri"/>
                <a:ea typeface="Times New Roman"/>
                <a:cs typeface="B Nazanin" pitchFamily="2" charset="-78"/>
              </a:rPr>
              <a:t>به </a:t>
            </a:r>
            <a:r>
              <a:rPr lang="fa-IR" sz="2000" dirty="0" smtClean="0">
                <a:latin typeface="Calibri"/>
                <a:ea typeface="Times New Roman"/>
                <a:cs typeface="B Nazanin" pitchFamily="2" charset="-78"/>
              </a:rPr>
              <a:t>1/36 </a:t>
            </a:r>
            <a:r>
              <a:rPr lang="fa-IR" sz="2000" dirty="0">
                <a:latin typeface="Calibri"/>
                <a:ea typeface="Times New Roman"/>
                <a:cs typeface="B Nazanin" pitchFamily="2" charset="-78"/>
              </a:rPr>
              <a:t>در هر 10000 نفر طی سال های 2011-2006 را نشان داده </a:t>
            </a:r>
            <a:r>
              <a:rPr lang="fa-IR" sz="2000" dirty="0" smtClean="0">
                <a:latin typeface="Calibri"/>
                <a:ea typeface="Times New Roman"/>
                <a:cs typeface="B Nazanin" pitchFamily="2" charset="-78"/>
              </a:rPr>
              <a:t>اند.</a:t>
            </a:r>
            <a:r>
              <a:rPr lang="fa-IR" sz="2000" dirty="0">
                <a:latin typeface="Calibri"/>
                <a:ea typeface="Times New Roman"/>
                <a:cs typeface="B Nazanin" pitchFamily="2" charset="-78"/>
              </a:rPr>
              <a:t> نکته قابل ذکر اجرای برنامه نظام مراقبت از بیماری های منتقله از آب و مواد غذایی است که از سال 1386 تدوین گردیده و به کلیه دانشگاه های علوم پزشکی ابلاغ گردید، بطوری که از 111 طغیان در سال 1386 به 2017 طغیان در سال 1392 رسید و دانشگاه علوم پزشکی کرمانشاه نیز از دانشگاه های پیشرو در این زمینه بوده است و علت این روند افزایشی را می توان به تشدید بررسی ها و پیگیری ها و ثبت کلیه موارد طغیان ها در استان مربوط دانست. </a:t>
            </a:r>
            <a:endParaRPr lang="en-US" sz="2000" dirty="0">
              <a:latin typeface="Calibri"/>
              <a:ea typeface="Calibri"/>
              <a:cs typeface="B Nazanin" pitchFamily="2" charset="-78"/>
            </a:endParaRPr>
          </a:p>
          <a:p>
            <a:endParaRPr lang="en-US" dirty="0"/>
          </a:p>
        </p:txBody>
      </p:sp>
      <p:sp>
        <p:nvSpPr>
          <p:cNvPr id="3" name="Title 2"/>
          <p:cNvSpPr>
            <a:spLocks noGrp="1"/>
          </p:cNvSpPr>
          <p:nvPr>
            <p:ph type="ctrTitle"/>
          </p:nvPr>
        </p:nvSpPr>
        <p:spPr>
          <a:xfrm>
            <a:off x="817581" y="332657"/>
            <a:ext cx="7175351" cy="576064"/>
          </a:xfrm>
        </p:spPr>
        <p:txBody>
          <a:bodyPr/>
          <a:lstStyle/>
          <a:p>
            <a:pPr marL="182880" indent="0" algn="r" rtl="1">
              <a:buNone/>
            </a:pPr>
            <a:r>
              <a:rPr lang="fa-IR" sz="3200" dirty="0" smtClean="0"/>
              <a:t>بحث:</a:t>
            </a:r>
            <a:endParaRPr lang="en-US" sz="3200" dirty="0"/>
          </a:p>
        </p:txBody>
      </p:sp>
    </p:spTree>
    <p:extLst>
      <p:ext uri="{BB962C8B-B14F-4D97-AF65-F5344CB8AC3E}">
        <p14:creationId xmlns:p14="http://schemas.microsoft.com/office/powerpoint/2010/main" val="2844773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11560" y="332656"/>
            <a:ext cx="7992888" cy="5832647"/>
          </a:xfrm>
        </p:spPr>
        <p:txBody>
          <a:bodyPr/>
          <a:lstStyle/>
          <a:p>
            <a:pPr algn="just" rtl="1"/>
            <a:r>
              <a:rPr lang="fa-IR" sz="2400" dirty="0">
                <a:latin typeface="Calibri"/>
                <a:ea typeface="Times New Roman"/>
                <a:cs typeface="B Nazanin" pitchFamily="2" charset="-78"/>
              </a:rPr>
              <a:t>کرمانشاه، روانسر و اسلام آباد به ترتیب با 16 %، 14 % و </a:t>
            </a:r>
            <a:r>
              <a:rPr lang="fa-IR" sz="2400" dirty="0" smtClean="0">
                <a:latin typeface="Calibri"/>
                <a:ea typeface="Times New Roman"/>
                <a:cs typeface="B Nazanin" pitchFamily="2" charset="-78"/>
              </a:rPr>
              <a:t>11/5 </a:t>
            </a:r>
            <a:r>
              <a:rPr lang="fa-IR" sz="2400" dirty="0">
                <a:latin typeface="Calibri"/>
                <a:ea typeface="Times New Roman"/>
                <a:cs typeface="B Nazanin" pitchFamily="2" charset="-78"/>
              </a:rPr>
              <a:t>% بیشترین میزان طغیان ها را به خود تخصیص داده </a:t>
            </a:r>
            <a:r>
              <a:rPr lang="fa-IR" sz="2400" dirty="0" smtClean="0">
                <a:latin typeface="Calibri"/>
                <a:ea typeface="Times New Roman"/>
                <a:cs typeface="B Nazanin" pitchFamily="2" charset="-78"/>
              </a:rPr>
              <a:t>اند. در این مطالعه بیشترین موارد طغیانها مربوط به مصرف میوه ها و سبزیها بود کاملا می توان انتظار داشت که چرا شهرستان روانسر دومین شهرستان از نظر بیشترین موارد طغیان بوده است چرا که حدود 45 درصد موارد طغیان در این شهرستان مربوط به مصرف سبزیها، قارچ و میوه ها بوده است.</a:t>
            </a:r>
          </a:p>
          <a:p>
            <a:pPr algn="just" rtl="1"/>
            <a:r>
              <a:rPr lang="fa-IR" sz="2400" dirty="0">
                <a:latin typeface="Calibri"/>
                <a:ea typeface="Times New Roman"/>
                <a:cs typeface="B Nazanin" pitchFamily="2" charset="-78"/>
              </a:rPr>
              <a:t>با توجه به اینکه بیش از 37 % طغیان ها در این مطالعه مربوط به مواد غذایی است، این بدین معنی است که مواد غذایی بالاخره در یکی از فرآیندهای پردازش و مصرف دچار آلودگی شده اند</a:t>
            </a:r>
            <a:r>
              <a:rPr lang="fa-IR" sz="2400" dirty="0" smtClean="0">
                <a:latin typeface="Calibri"/>
                <a:ea typeface="Times New Roman"/>
                <a:cs typeface="B Nazanin" pitchFamily="2" charset="-78"/>
              </a:rPr>
              <a:t>.</a:t>
            </a:r>
            <a:r>
              <a:rPr lang="en-US" sz="2400" dirty="0">
                <a:latin typeface="Times New Roman"/>
                <a:ea typeface="Times New Roman"/>
                <a:cs typeface="B Nazanin" pitchFamily="2" charset="-78"/>
              </a:rPr>
              <a:t> Wu</a:t>
            </a:r>
            <a:r>
              <a:rPr lang="fa-IR" sz="2400" dirty="0">
                <a:latin typeface="Calibri"/>
                <a:ea typeface="Times New Roman"/>
                <a:cs typeface="B Nazanin" pitchFamily="2" charset="-78"/>
              </a:rPr>
              <a:t> و همکارانش هم در مطالعه ای که در سال 2018 در مورد طغیان بیماری های منتقله از آب و مواد غذایی در ایالت شاندونگ چین انجام دادند به نتیجه مشابهی </a:t>
            </a:r>
            <a:r>
              <a:rPr lang="fa-IR" sz="2400" dirty="0" smtClean="0">
                <a:latin typeface="Calibri"/>
                <a:ea typeface="Times New Roman"/>
                <a:cs typeface="B Nazanin" pitchFamily="2" charset="-78"/>
              </a:rPr>
              <a:t>رسیدند.</a:t>
            </a:r>
            <a:r>
              <a:rPr lang="fa-IR" sz="2400" dirty="0">
                <a:latin typeface="Calibri"/>
                <a:ea typeface="Times New Roman"/>
                <a:cs typeface="B Nazanin" pitchFamily="2" charset="-78"/>
              </a:rPr>
              <a:t> مركز كنترل و پيشگيري بيماريهاى آمريكا، رايجترين مواد </a:t>
            </a:r>
            <a:r>
              <a:rPr lang="fa-IR" sz="2400" dirty="0" smtClean="0">
                <a:latin typeface="Calibri"/>
                <a:ea typeface="Times New Roman"/>
                <a:cs typeface="B Nazanin" pitchFamily="2" charset="-78"/>
              </a:rPr>
              <a:t>غذايى عامل </a:t>
            </a:r>
            <a:r>
              <a:rPr lang="fa-IR" sz="2400" dirty="0">
                <a:latin typeface="Calibri"/>
                <a:ea typeface="Times New Roman"/>
                <a:cs typeface="B Nazanin" pitchFamily="2" charset="-78"/>
              </a:rPr>
              <a:t>طغيان بيماریهاى منتقله از غذا را مصرف غذاهاى داراى مرغ، گوشت گاو و سبزیجات معرفی نمود </a:t>
            </a:r>
            <a:r>
              <a:rPr lang="fa-IR" sz="2400" dirty="0" smtClean="0">
                <a:latin typeface="Calibri"/>
                <a:ea typeface="Times New Roman"/>
                <a:cs typeface="B Nazanin" pitchFamily="2" charset="-78"/>
              </a:rPr>
              <a:t>.</a:t>
            </a:r>
          </a:p>
          <a:p>
            <a:pPr algn="r" rtl="1"/>
            <a:endParaRPr lang="en-US" sz="2000" dirty="0">
              <a:cs typeface="B Nazanin" pitchFamily="2" charset="-78"/>
            </a:endParaRPr>
          </a:p>
        </p:txBody>
      </p:sp>
    </p:spTree>
    <p:extLst>
      <p:ext uri="{BB962C8B-B14F-4D97-AF65-F5344CB8AC3E}">
        <p14:creationId xmlns:p14="http://schemas.microsoft.com/office/powerpoint/2010/main" val="2749189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7544" y="476672"/>
            <a:ext cx="8064895" cy="5760639"/>
          </a:xfrm>
        </p:spPr>
        <p:txBody>
          <a:bodyPr>
            <a:normAutofit/>
          </a:bodyPr>
          <a:lstStyle/>
          <a:p>
            <a:pPr algn="just" rtl="1"/>
            <a:r>
              <a:rPr lang="fa-IR" sz="2400" dirty="0">
                <a:latin typeface="AR CARTER" pitchFamily="2" charset="0"/>
                <a:ea typeface="Times New Roman"/>
                <a:cs typeface="B Nazanin" pitchFamily="2" charset="-78"/>
              </a:rPr>
              <a:t>در مطالعه حاضر مشخص شد که در 85 % موارد، طغیان در منزل رخ </a:t>
            </a:r>
            <a:r>
              <a:rPr lang="fa-IR" sz="2400" dirty="0" smtClean="0">
                <a:latin typeface="AR CARTER" pitchFamily="2" charset="0"/>
                <a:ea typeface="Times New Roman"/>
                <a:cs typeface="B Nazanin" pitchFamily="2" charset="-78"/>
              </a:rPr>
              <a:t>داده </a:t>
            </a:r>
            <a:r>
              <a:rPr lang="fa-IR" sz="2400" dirty="0">
                <a:latin typeface="AR CARTER" pitchFamily="2" charset="0"/>
                <a:ea typeface="Times New Roman"/>
                <a:cs typeface="B Nazanin" pitchFamily="2" charset="-78"/>
              </a:rPr>
              <a:t>است</a:t>
            </a:r>
            <a:r>
              <a:rPr lang="fa-IR" sz="2400" dirty="0" smtClean="0">
                <a:latin typeface="Calibri"/>
                <a:ea typeface="Times New Roman"/>
                <a:cs typeface="B Nazanin" pitchFamily="2" charset="-78"/>
              </a:rPr>
              <a:t>.</a:t>
            </a:r>
          </a:p>
          <a:p>
            <a:pPr algn="just" rtl="1"/>
            <a:r>
              <a:rPr lang="en-US" sz="2400" dirty="0" err="1">
                <a:latin typeface="Times New Roman"/>
                <a:ea typeface="Times New Roman"/>
                <a:cs typeface="B Nazanin" pitchFamily="2" charset="-78"/>
              </a:rPr>
              <a:t>Alerte</a:t>
            </a:r>
            <a:r>
              <a:rPr lang="fa-IR" sz="2400" dirty="0">
                <a:latin typeface="Calibri"/>
                <a:ea typeface="Times New Roman"/>
                <a:cs typeface="B Nazanin" pitchFamily="2" charset="-78"/>
              </a:rPr>
              <a:t> و همکارانش نیز در مطالعه خود که در مناطق شهری شیلی انجام شده ذکر کردند که بیشترین مکان وقوع بیماری های منتقله از غذا </a:t>
            </a:r>
            <a:r>
              <a:rPr lang="fa-IR" sz="2400" dirty="0" smtClean="0">
                <a:latin typeface="Calibri"/>
                <a:ea typeface="Times New Roman"/>
                <a:cs typeface="B Nazanin" pitchFamily="2" charset="-78"/>
              </a:rPr>
              <a:t>در </a:t>
            </a:r>
            <a:r>
              <a:rPr lang="fa-IR" sz="2400" dirty="0">
                <a:latin typeface="Calibri"/>
                <a:ea typeface="Times New Roman"/>
                <a:cs typeface="B Nazanin" pitchFamily="2" charset="-78"/>
              </a:rPr>
              <a:t>منازل </a:t>
            </a:r>
            <a:r>
              <a:rPr lang="fa-IR" sz="2400" dirty="0" smtClean="0">
                <a:latin typeface="Calibri"/>
                <a:ea typeface="Times New Roman"/>
                <a:cs typeface="B Nazanin" pitchFamily="2" charset="-78"/>
              </a:rPr>
              <a:t>و </a:t>
            </a:r>
            <a:r>
              <a:rPr lang="fa-IR" sz="2400" dirty="0">
                <a:latin typeface="Calibri"/>
                <a:ea typeface="Times New Roman"/>
                <a:cs typeface="B Nazanin" pitchFamily="2" charset="-78"/>
              </a:rPr>
              <a:t>سپس رستوران ها </a:t>
            </a:r>
            <a:r>
              <a:rPr lang="fa-IR" sz="2400" dirty="0" smtClean="0">
                <a:latin typeface="Calibri"/>
                <a:ea typeface="Times New Roman"/>
                <a:cs typeface="B Nazanin" pitchFamily="2" charset="-78"/>
              </a:rPr>
              <a:t>بوده اند.</a:t>
            </a:r>
            <a:r>
              <a:rPr lang="fa-IR" sz="2400" dirty="0">
                <a:latin typeface="Calibri"/>
                <a:ea typeface="Times New Roman"/>
                <a:cs typeface="B Mitra"/>
              </a:rPr>
              <a:t> در مطالعه</a:t>
            </a:r>
            <a:r>
              <a:rPr lang="en-US" sz="2000" dirty="0">
                <a:latin typeface="Times New Roman"/>
                <a:ea typeface="Times New Roman"/>
              </a:rPr>
              <a:t>Wu</a:t>
            </a:r>
            <a:r>
              <a:rPr lang="en-US" sz="2400" dirty="0">
                <a:latin typeface="Calibri"/>
                <a:ea typeface="Times New Roman"/>
                <a:cs typeface="B Mitra"/>
              </a:rPr>
              <a:t> </a:t>
            </a:r>
            <a:r>
              <a:rPr lang="fa-IR" sz="2400" dirty="0" smtClean="0">
                <a:latin typeface="Calibri"/>
                <a:ea typeface="Times New Roman"/>
                <a:cs typeface="B Mitra"/>
              </a:rPr>
              <a:t>بعد </a:t>
            </a:r>
            <a:r>
              <a:rPr lang="fa-IR" sz="2400" dirty="0">
                <a:latin typeface="Calibri"/>
                <a:ea typeface="Times New Roman"/>
                <a:cs typeface="B Mitra"/>
              </a:rPr>
              <a:t>از هتل و رستوران ها محل طغیان در 34 % موارد در منزل رخ داده </a:t>
            </a:r>
            <a:r>
              <a:rPr lang="fa-IR" sz="2400" dirty="0" smtClean="0">
                <a:latin typeface="Calibri"/>
                <a:ea typeface="Times New Roman"/>
                <a:cs typeface="B Mitra"/>
              </a:rPr>
              <a:t>بود که بسیار کمتر از مطالعه ی حاضر می باشد. نتایج مطالعه بکایی و همکاران در ایران نیز با نتایج مطالعه حاضر همخوانی داشت و 69 درصد موارد خانگی گزارش شده اند. به نظر می رسد فرآوری و نگهداری مواد غذایی در منازل به درستی انجام نشده و زنان خانه دار در این مناطق نیاز به آموزش جدی دارند.</a:t>
            </a:r>
          </a:p>
          <a:p>
            <a:pPr algn="just" rtl="1"/>
            <a:r>
              <a:rPr lang="fa-IR" sz="2400" dirty="0">
                <a:latin typeface="Calibri"/>
                <a:ea typeface="Times New Roman"/>
                <a:cs typeface="B Mitra"/>
              </a:rPr>
              <a:t>در مطالعه حاضر شایع ترین عوامل ایجاد کننده طغیان های منتقله از آب و مواد غذایی با میزان 85 % به دلایل نامشخص بود. سپس ای کولای پاتوژن با 3/3 % و استافیلوکوک با </a:t>
            </a:r>
            <a:r>
              <a:rPr lang="fa-IR" sz="2400" dirty="0" smtClean="0">
                <a:latin typeface="Calibri"/>
                <a:ea typeface="Times New Roman"/>
                <a:cs typeface="B Mitra"/>
              </a:rPr>
              <a:t>2/7 </a:t>
            </a:r>
            <a:r>
              <a:rPr lang="fa-IR" sz="2400" dirty="0">
                <a:latin typeface="Calibri"/>
                <a:ea typeface="Times New Roman"/>
                <a:cs typeface="B Mitra"/>
              </a:rPr>
              <a:t>%  بیشترین عوامل ایجاد کننده بیماری </a:t>
            </a:r>
            <a:r>
              <a:rPr lang="fa-IR" sz="2400" dirty="0" smtClean="0">
                <a:latin typeface="Calibri"/>
                <a:ea typeface="Times New Roman"/>
                <a:cs typeface="B Mitra"/>
              </a:rPr>
              <a:t>بودند</a:t>
            </a:r>
            <a:endParaRPr lang="en-US" sz="2400" dirty="0">
              <a:cs typeface="B Nazanin" pitchFamily="2" charset="-78"/>
            </a:endParaRPr>
          </a:p>
        </p:txBody>
      </p:sp>
    </p:spTree>
    <p:extLst>
      <p:ext uri="{BB962C8B-B14F-4D97-AF65-F5344CB8AC3E}">
        <p14:creationId xmlns:p14="http://schemas.microsoft.com/office/powerpoint/2010/main" val="199685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7544" y="1988841"/>
            <a:ext cx="7776864" cy="3945824"/>
          </a:xfrm>
        </p:spPr>
        <p:txBody>
          <a:bodyPr>
            <a:normAutofit fontScale="92500" lnSpcReduction="10000"/>
          </a:bodyPr>
          <a:lstStyle/>
          <a:p>
            <a:pPr algn="just" rtl="1"/>
            <a:r>
              <a:rPr lang="fa-IR" sz="2400" dirty="0">
                <a:solidFill>
                  <a:srgbClr val="000000"/>
                </a:solidFill>
                <a:latin typeface="Times New Roman"/>
                <a:ea typeface="Calibri"/>
                <a:cs typeface="B Nazanin"/>
              </a:rPr>
              <a:t>با پیچیده شدن فرآیندهای متنوع عرضه مواد غذایی و شیوه های تولید، ایمنی مواد غذایی و کنترل آن روز بروز توجه بیشتری را به خود جلب میکند. ایمنی مواد غذایی در واقع بخش مهمی از سلامت عمومی است. اگر چه اکنون در اکثر کشورهای جهان، سیستم نظارت پیشرفته وجود دارد اما همچنان رخداد بیماریهای منتقله از راه آب و غذا ادامه دارد </a:t>
            </a:r>
            <a:r>
              <a:rPr lang="fa-IR" sz="2400" dirty="0" smtClean="0">
                <a:solidFill>
                  <a:srgbClr val="000000"/>
                </a:solidFill>
                <a:latin typeface="Times New Roman"/>
                <a:ea typeface="Calibri"/>
                <a:cs typeface="B Nazanin"/>
              </a:rPr>
              <a:t>.</a:t>
            </a:r>
          </a:p>
          <a:p>
            <a:pPr algn="just" rtl="1"/>
            <a:r>
              <a:rPr lang="en-US" sz="2400" dirty="0">
                <a:solidFill>
                  <a:srgbClr val="000000"/>
                </a:solidFill>
                <a:latin typeface="B Nazanin"/>
                <a:ea typeface="Calibri"/>
                <a:cs typeface="Times New Roman"/>
              </a:rPr>
              <a:t> </a:t>
            </a:r>
            <a:r>
              <a:rPr lang="fa-IR" sz="2400" dirty="0">
                <a:solidFill>
                  <a:srgbClr val="000000"/>
                </a:solidFill>
                <a:latin typeface="B Nazanin"/>
                <a:ea typeface="Calibri"/>
                <a:cs typeface="Times New Roman"/>
              </a:rPr>
              <a:t>تخمین زده می شود 60</a:t>
            </a:r>
            <a:r>
              <a:rPr lang="fa-IR" sz="2400" dirty="0">
                <a:solidFill>
                  <a:srgbClr val="000000"/>
                </a:solidFill>
                <a:latin typeface="Times New Roman"/>
                <a:ea typeface="Calibri"/>
                <a:cs typeface="Sakkal Majalla"/>
              </a:rPr>
              <a:t>٪</a:t>
            </a:r>
            <a:r>
              <a:rPr lang="fa-IR" sz="2400" dirty="0">
                <a:solidFill>
                  <a:srgbClr val="000000"/>
                </a:solidFill>
                <a:latin typeface="Times New Roman"/>
                <a:ea typeface="Calibri"/>
                <a:cs typeface="B Nazanin"/>
              </a:rPr>
              <a:t> از بیماری های دستگاه گوارش سالانه برای هر بزرگسال در جمعیت عمومی ایالات متحده ناشی از بیماری های منتقله از غذا </a:t>
            </a:r>
            <a:r>
              <a:rPr lang="fa-IR" sz="2400" dirty="0" smtClean="0">
                <a:solidFill>
                  <a:srgbClr val="000000"/>
                </a:solidFill>
                <a:latin typeface="Times New Roman"/>
                <a:ea typeface="Calibri"/>
                <a:cs typeface="B Nazanin"/>
              </a:rPr>
              <a:t>باشد.</a:t>
            </a:r>
            <a:r>
              <a:rPr lang="fa-IR" sz="2400" dirty="0">
                <a:solidFill>
                  <a:srgbClr val="000000"/>
                </a:solidFill>
                <a:latin typeface="Times New Roman"/>
                <a:ea typeface="Calibri"/>
                <a:cs typeface="B Nazanin"/>
              </a:rPr>
              <a:t> برای هفت عامل بیماری زای ناشی از غذا، بار سالانه 6.5 تا 34.5 میلیارد دلار فقط در ایالات متحده تخمین زده شده </a:t>
            </a:r>
            <a:r>
              <a:rPr lang="fa-IR" sz="2400" dirty="0" smtClean="0">
                <a:solidFill>
                  <a:srgbClr val="000000"/>
                </a:solidFill>
                <a:latin typeface="Times New Roman"/>
                <a:ea typeface="Calibri"/>
                <a:cs typeface="B Nazanin"/>
              </a:rPr>
              <a:t>است.</a:t>
            </a:r>
          </a:p>
          <a:p>
            <a:pPr algn="just" rtl="1"/>
            <a:r>
              <a:rPr lang="fa-IR" sz="2400" dirty="0">
                <a:solidFill>
                  <a:srgbClr val="000000"/>
                </a:solidFill>
                <a:latin typeface="Times New Roman"/>
                <a:ea typeface="Calibri"/>
                <a:cs typeface="B Nazanin"/>
              </a:rPr>
              <a:t>در كشورهاي صنعتي 30 درصد افراد از بيماريهاي منتقله از آب و غذا رنج ميبرند، ولي در كشورهاي جهان سوم، حدود 80 درصد كل بيماريها و 33 درصد مرگ وميرها ناشي از مصرف آب و غذاي آلوده ميباشد</a:t>
            </a:r>
            <a:endParaRPr lang="en-US" dirty="0"/>
          </a:p>
        </p:txBody>
      </p:sp>
      <p:sp>
        <p:nvSpPr>
          <p:cNvPr id="3" name="Title 2"/>
          <p:cNvSpPr>
            <a:spLocks noGrp="1"/>
          </p:cNvSpPr>
          <p:nvPr>
            <p:ph type="ctrTitle"/>
          </p:nvPr>
        </p:nvSpPr>
        <p:spPr>
          <a:xfrm>
            <a:off x="817581" y="692696"/>
            <a:ext cx="7175351" cy="936105"/>
          </a:xfrm>
        </p:spPr>
        <p:txBody>
          <a:bodyPr/>
          <a:lstStyle/>
          <a:p>
            <a:pPr algn="r" rtl="1"/>
            <a:r>
              <a:rPr lang="fa-IR" sz="3600" dirty="0" smtClean="0"/>
              <a:t>مقدمه:</a:t>
            </a:r>
            <a:endParaRPr lang="en-US" sz="3600" dirty="0"/>
          </a:p>
        </p:txBody>
      </p:sp>
    </p:spTree>
    <p:extLst>
      <p:ext uri="{BB962C8B-B14F-4D97-AF65-F5344CB8AC3E}">
        <p14:creationId xmlns:p14="http://schemas.microsoft.com/office/powerpoint/2010/main" val="283299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55576" y="764704"/>
            <a:ext cx="7920879" cy="5169960"/>
          </a:xfrm>
        </p:spPr>
        <p:txBody>
          <a:bodyPr>
            <a:normAutofit/>
          </a:bodyPr>
          <a:lstStyle/>
          <a:p>
            <a:pPr lvl="0" algn="just" rtl="1">
              <a:buClr>
                <a:srgbClr val="F14124">
                  <a:lumMod val="75000"/>
                </a:srgbClr>
              </a:buClr>
            </a:pPr>
            <a:r>
              <a:rPr lang="en-US" sz="2000" dirty="0" smtClean="0">
                <a:solidFill>
                  <a:srgbClr val="212745"/>
                </a:solidFill>
                <a:latin typeface="Times New Roman"/>
                <a:ea typeface="Times New Roman"/>
                <a:cs typeface="B Nazanin" pitchFamily="2" charset="-78"/>
              </a:rPr>
              <a:t>Moon</a:t>
            </a:r>
            <a:r>
              <a:rPr lang="fa-IR" sz="2000" dirty="0" smtClean="0">
                <a:solidFill>
                  <a:srgbClr val="212745"/>
                </a:solidFill>
                <a:latin typeface="Calibri"/>
                <a:ea typeface="Times New Roman"/>
                <a:cs typeface="B Nazanin" pitchFamily="2" charset="-78"/>
              </a:rPr>
              <a:t> </a:t>
            </a:r>
            <a:r>
              <a:rPr lang="fa-IR" sz="2000" dirty="0">
                <a:solidFill>
                  <a:srgbClr val="212745"/>
                </a:solidFill>
                <a:latin typeface="Calibri"/>
                <a:ea typeface="Times New Roman"/>
                <a:cs typeface="B Nazanin" pitchFamily="2" charset="-78"/>
              </a:rPr>
              <a:t>و همکارانش در کره </a:t>
            </a:r>
            <a:r>
              <a:rPr lang="fa-IR" sz="2000" dirty="0" smtClean="0">
                <a:solidFill>
                  <a:srgbClr val="212745"/>
                </a:solidFill>
                <a:latin typeface="Calibri"/>
                <a:ea typeface="Times New Roman"/>
                <a:cs typeface="B Nazanin" pitchFamily="2" charset="-78"/>
              </a:rPr>
              <a:t>علت </a:t>
            </a:r>
            <a:r>
              <a:rPr lang="fa-IR" sz="2000" dirty="0">
                <a:solidFill>
                  <a:srgbClr val="212745"/>
                </a:solidFill>
                <a:latin typeface="Calibri"/>
                <a:ea typeface="Times New Roman"/>
                <a:cs typeface="B Nazanin" pitchFamily="2" charset="-78"/>
              </a:rPr>
              <a:t>اصلی طغیان ها را ای کلای و نوروویروس معرفی نمودند</a:t>
            </a:r>
            <a:endParaRPr lang="en-US" sz="2000" dirty="0">
              <a:solidFill>
                <a:srgbClr val="212745"/>
              </a:solidFill>
              <a:cs typeface="B Nazanin" pitchFamily="2" charset="-78"/>
            </a:endParaRPr>
          </a:p>
          <a:p>
            <a:pPr algn="r" rtl="1"/>
            <a:r>
              <a:rPr lang="fa-IR" sz="2400" dirty="0" smtClean="0">
                <a:latin typeface="Calibri"/>
                <a:ea typeface="Times New Roman"/>
                <a:cs typeface="B Mitra"/>
              </a:rPr>
              <a:t>در </a:t>
            </a:r>
            <a:r>
              <a:rPr lang="fa-IR" sz="2400" dirty="0">
                <a:latin typeface="Calibri"/>
                <a:ea typeface="Times New Roman"/>
                <a:cs typeface="B Mitra"/>
              </a:rPr>
              <a:t>حالی که در مطالعه </a:t>
            </a:r>
            <a:r>
              <a:rPr lang="en-US" sz="2000" dirty="0" err="1">
                <a:latin typeface="Times New Roman"/>
                <a:ea typeface="Times New Roman"/>
              </a:rPr>
              <a:t>Kozak</a:t>
            </a:r>
            <a:r>
              <a:rPr lang="fa-IR" sz="2400" dirty="0">
                <a:latin typeface="Calibri"/>
                <a:ea typeface="Times New Roman"/>
                <a:cs typeface="B Mitra"/>
              </a:rPr>
              <a:t> و همکاران در سال 2013 سالمونلا 50 %، اشرشياكلي پاتوژن 33 % و شيگلا 17 % مهمترین عوامل ایجاد کننده بیماری بودند </a:t>
            </a:r>
            <a:r>
              <a:rPr lang="fa-IR" sz="2400" dirty="0" smtClean="0">
                <a:latin typeface="Calibri"/>
                <a:ea typeface="Times New Roman"/>
                <a:cs typeface="B Mitra"/>
              </a:rPr>
              <a:t>درمطالعه </a:t>
            </a:r>
            <a:r>
              <a:rPr lang="fa-IR" sz="2400" dirty="0">
                <a:latin typeface="Calibri"/>
                <a:ea typeface="Times New Roman"/>
                <a:cs typeface="B Mitra"/>
              </a:rPr>
              <a:t>ابراهیمی و همکاران نیز پس از دلایل دیگر که 25 % بود، به ترتيب اى كلاى پاتوژن50 %، انتاموبا هیستولیتیکا 11 %، ، سالمونلا 5 % و شيگلا 4 %  شايعترين عوامل ايجادکننده طغيانها تشخيص داده </a:t>
            </a:r>
            <a:r>
              <a:rPr lang="fa-IR" sz="2400" dirty="0" smtClean="0">
                <a:latin typeface="Calibri"/>
                <a:ea typeface="Times New Roman"/>
                <a:cs typeface="B Mitra"/>
              </a:rPr>
              <a:t>شدند. </a:t>
            </a:r>
            <a:r>
              <a:rPr lang="en-US" sz="2000" dirty="0" err="1" smtClean="0">
                <a:latin typeface="Times New Roman"/>
                <a:ea typeface="Times New Roman"/>
              </a:rPr>
              <a:t>Bokaei</a:t>
            </a:r>
            <a:r>
              <a:rPr lang="en-US" sz="2000" dirty="0" smtClean="0">
                <a:latin typeface="B Mitra"/>
                <a:ea typeface="Times New Roman"/>
              </a:rPr>
              <a:t> </a:t>
            </a:r>
            <a:r>
              <a:rPr lang="fa-IR" sz="2400" dirty="0">
                <a:latin typeface="Calibri"/>
                <a:ea typeface="Times New Roman"/>
                <a:cs typeface="B Mitra"/>
              </a:rPr>
              <a:t>و همکارانش ای کلای و شیگلا را در 30 و </a:t>
            </a:r>
            <a:r>
              <a:rPr lang="fa-IR" sz="2400" dirty="0" smtClean="0">
                <a:latin typeface="Calibri"/>
                <a:ea typeface="Times New Roman"/>
                <a:cs typeface="B Mitra"/>
              </a:rPr>
              <a:t>1/8 </a:t>
            </a:r>
            <a:r>
              <a:rPr lang="fa-IR" sz="2400" dirty="0">
                <a:latin typeface="Calibri"/>
                <a:ea typeface="Times New Roman"/>
                <a:cs typeface="B Mitra"/>
              </a:rPr>
              <a:t>درصد از کل موارد عوامل اصلی بروز طغیان ها معرفی </a:t>
            </a:r>
            <a:r>
              <a:rPr lang="fa-IR" sz="2400" dirty="0" smtClean="0">
                <a:latin typeface="Calibri"/>
                <a:ea typeface="Times New Roman"/>
                <a:cs typeface="B Mitra"/>
              </a:rPr>
              <a:t>کردند.</a:t>
            </a:r>
            <a:endParaRPr lang="en-US" dirty="0"/>
          </a:p>
        </p:txBody>
      </p:sp>
    </p:spTree>
    <p:extLst>
      <p:ext uri="{BB962C8B-B14F-4D97-AF65-F5344CB8AC3E}">
        <p14:creationId xmlns:p14="http://schemas.microsoft.com/office/powerpoint/2010/main" val="1138476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3568" y="548681"/>
            <a:ext cx="8064895" cy="5385984"/>
          </a:xfrm>
        </p:spPr>
        <p:txBody>
          <a:bodyPr/>
          <a:lstStyle/>
          <a:p>
            <a:pPr algn="just" rtl="1"/>
            <a:r>
              <a:rPr lang="fa-IR" sz="2400" dirty="0" smtClean="0">
                <a:latin typeface="Calibri"/>
                <a:ea typeface="Times New Roman"/>
                <a:cs typeface="B Nazanin" pitchFamily="2" charset="-78"/>
              </a:rPr>
              <a:t>نتایج </a:t>
            </a:r>
            <a:r>
              <a:rPr lang="fa-IR" sz="2400" dirty="0">
                <a:latin typeface="Calibri"/>
                <a:ea typeface="Times New Roman"/>
                <a:cs typeface="B Nazanin" pitchFamily="2" charset="-78"/>
              </a:rPr>
              <a:t>این مطالعه، نشان داد که از آبان ماه 1395 تا مهر ماه 1396 یعنی یکسال قبل از زلزله 60 طغیان و از آبان 1396 تا مهر 1397 یعنی یکسال بعد از زلزله 94 طغیان در این مناطق </a:t>
            </a:r>
            <a:r>
              <a:rPr lang="fa-IR" sz="2400" dirty="0" smtClean="0">
                <a:latin typeface="Calibri"/>
                <a:ea typeface="Times New Roman"/>
                <a:cs typeface="B Nazanin" pitchFamily="2" charset="-78"/>
              </a:rPr>
              <a:t>رخ داده </a:t>
            </a:r>
            <a:r>
              <a:rPr lang="fa-IR" sz="2400" dirty="0">
                <a:latin typeface="Calibri"/>
                <a:ea typeface="Times New Roman"/>
                <a:cs typeface="B Nazanin" pitchFamily="2" charset="-78"/>
              </a:rPr>
              <a:t>است. همانطور که واضح است، زلزله دارای پیامدها بهداشتی متعددی است که به دانبال جابجایی جمعیت، تغییر در محیط زیست، افزایش مکان های تولید مثل ناقلین، قرار گرفتن در معرض عوامل بیماریزا و تکثیر ناقلین بیماری (جوندگان ، پشه ها و مگس) ، پناهگاه های موقت غیر برنامه ریزی شده و بیش از حد، آب آلوده و سرویس بهداشتی ضعیف، وضعیت غذایی نامناسب و بهداشت فردی نامناسب، سطح پایین ایمنی در برابر واکسن بیماری های قابل پیشگیری شرایطی را بوجود می آورد که افراد آسیب پذیر را مستعد بیماری می نماید.</a:t>
            </a:r>
            <a:endParaRPr lang="en-US" dirty="0">
              <a:cs typeface="B Nazanin" pitchFamily="2" charset="-78"/>
            </a:endParaRPr>
          </a:p>
        </p:txBody>
      </p:sp>
    </p:spTree>
    <p:extLst>
      <p:ext uri="{BB962C8B-B14F-4D97-AF65-F5344CB8AC3E}">
        <p14:creationId xmlns:p14="http://schemas.microsoft.com/office/powerpoint/2010/main" val="4011797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548681"/>
            <a:ext cx="8136903" cy="5385984"/>
          </a:xfrm>
        </p:spPr>
        <p:txBody>
          <a:bodyPr>
            <a:normAutofit/>
          </a:bodyPr>
          <a:lstStyle/>
          <a:p>
            <a:pPr algn="just" rtl="1"/>
            <a:r>
              <a:rPr lang="fa-IR" sz="2400" dirty="0">
                <a:latin typeface="Calibri"/>
                <a:ea typeface="Times New Roman"/>
                <a:cs typeface="B Nazanin" pitchFamily="2" charset="-78"/>
              </a:rPr>
              <a:t>همانطور که از نتایج مشخص است میزان طغیان بیماری های منتقله از آب و مواد غذایی در دوره زمانی مشابه پس از زلزله </a:t>
            </a:r>
            <a:r>
              <a:rPr lang="fa-IR" sz="2400" dirty="0" smtClean="0">
                <a:latin typeface="Calibri"/>
                <a:ea typeface="Times New Roman"/>
                <a:cs typeface="B Nazanin" pitchFamily="2" charset="-78"/>
              </a:rPr>
              <a:t>نسبت </a:t>
            </a:r>
            <a:r>
              <a:rPr lang="fa-IR" sz="2400" dirty="0">
                <a:latin typeface="Calibri"/>
                <a:ea typeface="Times New Roman"/>
                <a:cs typeface="B Nazanin" pitchFamily="2" charset="-78"/>
              </a:rPr>
              <a:t>به قبل از زلزله </a:t>
            </a:r>
            <a:r>
              <a:rPr lang="fa-IR" sz="2400" dirty="0" smtClean="0">
                <a:latin typeface="Calibri"/>
                <a:ea typeface="Times New Roman"/>
                <a:cs typeface="B Nazanin" pitchFamily="2" charset="-78"/>
              </a:rPr>
              <a:t>افزایش چشمگیری </a:t>
            </a:r>
            <a:r>
              <a:rPr lang="fa-IR" sz="2400" dirty="0">
                <a:latin typeface="Calibri"/>
                <a:ea typeface="Times New Roman"/>
                <a:cs typeface="B Nazanin" pitchFamily="2" charset="-78"/>
              </a:rPr>
              <a:t>یافته است که می تواند با وجود کنترل های شدید بهداشتی همانند کنترل کلرزنی و مصرف غذاهای بسته بندی، تاییدی بر شرایط خارج از کنترل در زمان بحران هایی مانند زلزله باشد. در این راستا </a:t>
            </a:r>
            <a:r>
              <a:rPr lang="en-US" sz="2400" dirty="0" err="1">
                <a:latin typeface="Times New Roman"/>
                <a:ea typeface="Calibri"/>
                <a:cs typeface="B Nazanin" pitchFamily="2" charset="-78"/>
              </a:rPr>
              <a:t>Marahatta</a:t>
            </a:r>
            <a:r>
              <a:rPr lang="en-US" sz="2400" dirty="0">
                <a:latin typeface="Arial"/>
                <a:ea typeface="Calibri"/>
                <a:cs typeface="B Nazanin" pitchFamily="2" charset="-78"/>
              </a:rPr>
              <a:t> </a:t>
            </a:r>
            <a:r>
              <a:rPr lang="fa-IR" sz="2400" dirty="0">
                <a:latin typeface="Calibri"/>
                <a:ea typeface="Times New Roman"/>
                <a:cs typeface="B Nazanin" pitchFamily="2" charset="-78"/>
              </a:rPr>
              <a:t>و همکارانش پروتکلی را در راستای پیشگیری از بیماری های منتقله از آب و مواد غذایی در شرایط بحران مانند زلزله و سونامی تدوین نموده اند </a:t>
            </a:r>
            <a:r>
              <a:rPr lang="en-US" sz="2400" dirty="0" smtClean="0">
                <a:latin typeface="Calibri"/>
                <a:ea typeface="Times New Roman"/>
                <a:cs typeface="B Nazanin" pitchFamily="2" charset="-78"/>
              </a:rPr>
              <a:t>.</a:t>
            </a:r>
            <a:r>
              <a:rPr lang="fa-IR" sz="2400" dirty="0" smtClean="0">
                <a:latin typeface="Calibri"/>
                <a:ea typeface="Times New Roman"/>
                <a:cs typeface="B Nazanin" pitchFamily="2" charset="-78"/>
              </a:rPr>
              <a:t> نکته بسیار مهم اینکه یکسال قبل از زلزله تنها 72 درصد موارد از نظر عامل ایجاد کننده نامشخص بودند در صورتیکه در طول یکسال بعد از زلزله حدود 90 درصد از نظر عامل ایجادکننده نامشخص گزارش شده اند و این ضعف سیستم مراقبت را در این زمینه مشخص تر خواهد نمود.</a:t>
            </a:r>
            <a:endParaRPr lang="en-US" sz="2400" dirty="0">
              <a:cs typeface="B Nazanin" pitchFamily="2" charset="-78"/>
            </a:endParaRPr>
          </a:p>
        </p:txBody>
      </p:sp>
    </p:spTree>
    <p:extLst>
      <p:ext uri="{BB962C8B-B14F-4D97-AF65-F5344CB8AC3E}">
        <p14:creationId xmlns:p14="http://schemas.microsoft.com/office/powerpoint/2010/main" val="530038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9552" y="1124744"/>
            <a:ext cx="7797250" cy="4737912"/>
          </a:xfrm>
        </p:spPr>
        <p:txBody>
          <a:bodyPr>
            <a:normAutofit/>
          </a:bodyPr>
          <a:lstStyle/>
          <a:p>
            <a:pPr algn="just" rtl="1"/>
            <a:r>
              <a:rPr lang="fa-IR" sz="2400" dirty="0">
                <a:latin typeface="Calibri"/>
                <a:ea typeface="Times New Roman"/>
                <a:cs typeface="B Nazanin" pitchFamily="2" charset="-78"/>
              </a:rPr>
              <a:t>همانطور که نتایج نشان داد، بخش عمده ای از طغيانهاى ناشى از مواد غذايى در منازل رخ داده بود كه در آن سهم مصرف ميوه و سبزيجات سالمسازى نشده به عنوان عامل طغيان، بيش از ساير مواد غذايى بوده است، لذا آموزش خانوارها بخصوص زنان که درصد بیشتری از بیماران را در این مطالعه نیز بخود تخصیص داده بودند و بیشتر در امر تهیه مواد غذایی در خانواده هستند، در خصوص سالمسازى سبزيجات طبق </a:t>
            </a:r>
            <a:r>
              <a:rPr lang="fa-IR" sz="2400" dirty="0" smtClean="0">
                <a:latin typeface="Calibri"/>
                <a:ea typeface="Times New Roman"/>
                <a:cs typeface="B Nazanin" pitchFamily="2" charset="-78"/>
              </a:rPr>
              <a:t>پروتوكلهاى </a:t>
            </a:r>
            <a:r>
              <a:rPr lang="fa-IR" sz="2400" dirty="0">
                <a:latin typeface="Calibri"/>
                <a:ea typeface="Times New Roman"/>
                <a:cs typeface="B Nazanin" pitchFamily="2" charset="-78"/>
              </a:rPr>
              <a:t>وزارت بهداشت دراين زمينه بسیار مؤثر خواهد بود</a:t>
            </a:r>
            <a:r>
              <a:rPr lang="fa-IR" sz="2400" dirty="0" smtClean="0">
                <a:latin typeface="Calibri"/>
                <a:ea typeface="Times New Roman"/>
                <a:cs typeface="B Mitra"/>
              </a:rPr>
              <a:t>.</a:t>
            </a:r>
            <a:endParaRPr lang="fa-IR" dirty="0" smtClean="0">
              <a:cs typeface="B Nazanin" pitchFamily="2" charset="-78"/>
            </a:endParaRPr>
          </a:p>
          <a:p>
            <a:pPr algn="just" rtl="1"/>
            <a:r>
              <a:rPr lang="fa-IR" sz="2400" dirty="0" smtClean="0">
                <a:latin typeface="Calibri"/>
                <a:ea typeface="Times New Roman"/>
                <a:cs typeface="B Nazanin" pitchFamily="2" charset="-78"/>
              </a:rPr>
              <a:t>موارد نامشخص گزارش شده در این طرح خود گویای ضعف و ناتوانی نظام مراقبت در زمینه ی کنترل و بررسی و گزارش طغیانهاست لذا سیاستگذاران لازم است تدابیری اتخاد نمایند تا بتوان با بررسی و حل مشکلات این نظلام اطلاعات مفیدتری بدست آورد.</a:t>
            </a:r>
            <a:endParaRPr lang="fa-IR" sz="2400" dirty="0" smtClean="0">
              <a:latin typeface="Calibri"/>
              <a:ea typeface="Times New Roman"/>
              <a:cs typeface="B Mitra"/>
            </a:endParaRPr>
          </a:p>
        </p:txBody>
      </p:sp>
      <p:sp>
        <p:nvSpPr>
          <p:cNvPr id="3" name="Title 2"/>
          <p:cNvSpPr>
            <a:spLocks noGrp="1"/>
          </p:cNvSpPr>
          <p:nvPr>
            <p:ph type="ctrTitle"/>
          </p:nvPr>
        </p:nvSpPr>
        <p:spPr>
          <a:xfrm>
            <a:off x="899592" y="188641"/>
            <a:ext cx="7175351" cy="648072"/>
          </a:xfrm>
        </p:spPr>
        <p:txBody>
          <a:bodyPr/>
          <a:lstStyle/>
          <a:p>
            <a:pPr marL="182880" indent="0" algn="r" rtl="1">
              <a:buNone/>
            </a:pPr>
            <a:r>
              <a:rPr lang="fa-IR" sz="3200" dirty="0" smtClean="0"/>
              <a:t>نتیجه گیری:</a:t>
            </a:r>
            <a:endParaRPr lang="en-US" sz="3200" dirty="0"/>
          </a:p>
        </p:txBody>
      </p:sp>
    </p:spTree>
    <p:extLst>
      <p:ext uri="{BB962C8B-B14F-4D97-AF65-F5344CB8AC3E}">
        <p14:creationId xmlns:p14="http://schemas.microsoft.com/office/powerpoint/2010/main" val="627237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7544" y="1052737"/>
            <a:ext cx="8136903" cy="4881928"/>
          </a:xfrm>
        </p:spPr>
        <p:txBody>
          <a:bodyPr>
            <a:normAutofit fontScale="92500" lnSpcReduction="20000"/>
          </a:bodyPr>
          <a:lstStyle/>
          <a:p>
            <a:pPr marL="16510" indent="342900" algn="just" rtl="1">
              <a:lnSpc>
                <a:spcPct val="115000"/>
              </a:lnSpc>
              <a:spcAft>
                <a:spcPts val="1000"/>
              </a:spcAft>
            </a:pPr>
            <a:r>
              <a:rPr lang="fa-IR" sz="2400" b="1" dirty="0">
                <a:solidFill>
                  <a:srgbClr val="000000"/>
                </a:solidFill>
                <a:latin typeface="Calibri"/>
                <a:ea typeface="Calibri"/>
                <a:cs typeface="B Zar"/>
              </a:rPr>
              <a:t>متن پیام پژوهشی:</a:t>
            </a:r>
            <a:r>
              <a:rPr lang="fa-IR" sz="2400" dirty="0">
                <a:latin typeface="Calibri"/>
                <a:ea typeface="Calibri"/>
                <a:cs typeface="B Zar"/>
              </a:rPr>
              <a:t> طغیان بیماری های منتقله از آب و غذا در استان کرمانشاه طی سال </a:t>
            </a:r>
            <a:r>
              <a:rPr lang="fa-IR" sz="2400">
                <a:latin typeface="Calibri"/>
                <a:ea typeface="Calibri"/>
                <a:cs typeface="B Zar"/>
              </a:rPr>
              <a:t>های </a:t>
            </a:r>
            <a:r>
              <a:rPr lang="fa-IR" sz="2400" smtClean="0">
                <a:latin typeface="Calibri"/>
                <a:ea typeface="Calibri"/>
                <a:cs typeface="B Zar"/>
              </a:rPr>
              <a:t>1398-1390</a:t>
            </a:r>
            <a:r>
              <a:rPr lang="fa-IR" sz="2400" smtClean="0">
                <a:latin typeface="Arial"/>
                <a:ea typeface="Calibri"/>
                <a:cs typeface="B Zar"/>
              </a:rPr>
              <a:t> </a:t>
            </a:r>
            <a:r>
              <a:rPr lang="fa-IR" sz="2400" dirty="0">
                <a:latin typeface="Arial"/>
                <a:ea typeface="Calibri"/>
                <a:cs typeface="B Zar"/>
              </a:rPr>
              <a:t>روند افزایشی داشته است. در مطالعه حاضر </a:t>
            </a:r>
            <a:r>
              <a:rPr lang="fa-IR" sz="2400" dirty="0">
                <a:latin typeface="Calibri"/>
                <a:ea typeface="Times New Roman"/>
                <a:cs typeface="B Zar"/>
              </a:rPr>
              <a:t>طی سال های 97-1390 تعداد 2101 مورد طغیان در استان کرمانشاه گزارش شده است که منجر به بروز بیماری در 12553 نفر و 840 مورد بستری و 9 مورد فوت گردیده است. بیشترین تعداد طغیان ها در شهرستان کرمانشاه رخ داده است.</a:t>
            </a:r>
            <a:r>
              <a:rPr lang="fa-IR" sz="2400" dirty="0">
                <a:latin typeface="Arial"/>
                <a:ea typeface="Calibri"/>
                <a:cs typeface="B Zar"/>
              </a:rPr>
              <a:t> بیماری بیشتر در جنس زنان و در گروه سنی 30-16 سال بروز کرده است و بیشترین مکان رخداد بیماری منازل و ماده غذایی انتقال دهنده بیماری میوه و آبمیوده و مهمترین عامل ایجاد بیماری اشرشیا کلی بوده است. رخداد بیش از 45 درصد موارد در شهرستان روانسر به علت مصرف سبزیجات ، قارچ های سمی و میوه هالازم است مورد توجه مسئولین قرار گرفته و تمهیداتی در زمینه کاهش این طغیانها اتخاذ گردد با توجه به میزان بسیار بالای موارد نامشخص مربوط به نوع ماده و عامل ایجاد کننده لازم است معاونت ترتیبی اتخاذ نماید تا جمع آوری داده ها و بررسیهای میدانی طغیانها بهتر و با دقت بیشتری صورت گیرد.خلاء وجود دیتاست مطمئن دراین زمینه کاملا مشهود می باشد. </a:t>
            </a:r>
            <a:r>
              <a:rPr lang="fa-IR" sz="2400" dirty="0" smtClean="0">
                <a:latin typeface="Arial"/>
                <a:ea typeface="Calibri"/>
                <a:cs typeface="B Zar"/>
              </a:rPr>
              <a:t>سهم تعداد مبتلايان </a:t>
            </a:r>
            <a:r>
              <a:rPr lang="fa-IR" sz="2400" dirty="0">
                <a:latin typeface="Arial"/>
                <a:ea typeface="Calibri"/>
                <a:cs typeface="B Zar"/>
              </a:rPr>
              <a:t>بیماری های منتقله از آب و مواد غذایی در دوره </a:t>
            </a:r>
            <a:r>
              <a:rPr lang="fa-IR" sz="2400" dirty="0" smtClean="0">
                <a:latin typeface="Arial"/>
                <a:ea typeface="Calibri"/>
                <a:cs typeface="B Zar"/>
              </a:rPr>
              <a:t>زمانی قبل از زلزله حدود24 درصد و </a:t>
            </a:r>
            <a:r>
              <a:rPr lang="fa-IR" sz="2400" dirty="0">
                <a:latin typeface="Arial"/>
                <a:ea typeface="Calibri"/>
                <a:cs typeface="B Zar"/>
              </a:rPr>
              <a:t>پس از زلزله </a:t>
            </a:r>
            <a:r>
              <a:rPr lang="fa-IR" sz="2400" dirty="0" smtClean="0">
                <a:latin typeface="Arial"/>
                <a:ea typeface="Calibri"/>
                <a:cs typeface="B Zar"/>
              </a:rPr>
              <a:t>در </a:t>
            </a:r>
            <a:r>
              <a:rPr lang="fa-IR" sz="2400" dirty="0">
                <a:latin typeface="Arial"/>
                <a:ea typeface="Calibri"/>
                <a:cs typeface="B Zar"/>
              </a:rPr>
              <a:t>مناطق درگیر زلزله به میزان 76 % افزایش یافته است.</a:t>
            </a:r>
            <a:endParaRPr lang="en-US" sz="1800" dirty="0">
              <a:latin typeface="Calibri"/>
              <a:ea typeface="Calibri"/>
              <a:cs typeface="Arial"/>
            </a:endParaRPr>
          </a:p>
          <a:p>
            <a:endParaRPr lang="en-US" dirty="0"/>
          </a:p>
        </p:txBody>
      </p:sp>
      <p:sp>
        <p:nvSpPr>
          <p:cNvPr id="3" name="Title 2"/>
          <p:cNvSpPr>
            <a:spLocks noGrp="1"/>
          </p:cNvSpPr>
          <p:nvPr>
            <p:ph type="ctrTitle"/>
          </p:nvPr>
        </p:nvSpPr>
        <p:spPr>
          <a:xfrm>
            <a:off x="817581" y="116633"/>
            <a:ext cx="7175351" cy="792088"/>
          </a:xfrm>
        </p:spPr>
        <p:txBody>
          <a:bodyPr/>
          <a:lstStyle/>
          <a:p>
            <a:pPr marL="182880" indent="0" algn="r" rtl="1">
              <a:buNone/>
            </a:pPr>
            <a:r>
              <a:rPr lang="fa-IR" sz="3200" dirty="0" smtClean="0"/>
              <a:t>پیام پژوهشی:</a:t>
            </a:r>
            <a:endParaRPr lang="en-US" sz="3200" dirty="0"/>
          </a:p>
        </p:txBody>
      </p:sp>
    </p:spTree>
    <p:extLst>
      <p:ext uri="{BB962C8B-B14F-4D97-AF65-F5344CB8AC3E}">
        <p14:creationId xmlns:p14="http://schemas.microsoft.com/office/powerpoint/2010/main" val="4951813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17581" y="1628801"/>
            <a:ext cx="7175351" cy="1368152"/>
          </a:xfrm>
        </p:spPr>
        <p:txBody>
          <a:bodyPr/>
          <a:lstStyle/>
          <a:p>
            <a:pPr marL="182880" indent="0" algn="r" rtl="1">
              <a:buNone/>
            </a:pPr>
            <a:r>
              <a:rPr lang="fa-IR" sz="3600" dirty="0" smtClean="0"/>
              <a:t>با تشکر از حسن توجه شما</a:t>
            </a:r>
            <a:endParaRPr lang="en-US" sz="3600" dirty="0"/>
          </a:p>
        </p:txBody>
      </p:sp>
      <p:pic>
        <p:nvPicPr>
          <p:cNvPr id="4" name="Picture 6" descr="C:\Users\Dr.Heidarpour\Desktop\0.870134001341925160_jazzaab_ir.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48967" y="3429000"/>
            <a:ext cx="2290574" cy="2901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81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11560" y="1412776"/>
            <a:ext cx="7776863" cy="4521889"/>
          </a:xfrm>
        </p:spPr>
        <p:txBody>
          <a:bodyPr/>
          <a:lstStyle/>
          <a:p>
            <a:pPr algn="just" rtl="1"/>
            <a:r>
              <a:rPr lang="fa-IR" sz="2400" dirty="0" smtClean="0">
                <a:solidFill>
                  <a:srgbClr val="000000"/>
                </a:solidFill>
                <a:latin typeface="Times New Roman"/>
                <a:ea typeface="Calibri"/>
                <a:cs typeface="B Nazanin"/>
              </a:rPr>
              <a:t>دلایلی نظیر </a:t>
            </a:r>
            <a:r>
              <a:rPr lang="fa-IR" sz="2400" dirty="0">
                <a:solidFill>
                  <a:srgbClr val="000000"/>
                </a:solidFill>
                <a:latin typeface="Times New Roman"/>
                <a:ea typeface="Calibri"/>
                <a:cs typeface="B Nazanin"/>
              </a:rPr>
              <a:t>تحول در فناوري مواد غذایی، تغییر</a:t>
            </a:r>
            <a:r>
              <a:rPr lang="fa-IR" sz="2400" dirty="0">
                <a:latin typeface="Calibri"/>
                <a:ea typeface="Calibri"/>
                <a:cs typeface="B Nazanin"/>
              </a:rPr>
              <a:t> </a:t>
            </a:r>
            <a:r>
              <a:rPr lang="fa-IR" sz="2400" dirty="0">
                <a:solidFill>
                  <a:srgbClr val="000000"/>
                </a:solidFill>
                <a:latin typeface="Times New Roman"/>
                <a:ea typeface="Calibri"/>
                <a:cs typeface="B Nazanin"/>
              </a:rPr>
              <a:t>در سبک زندگی، خرید مواد غذایی در حجم زیاد و استفاده</a:t>
            </a:r>
            <a:r>
              <a:rPr lang="fa-IR" sz="2400" dirty="0">
                <a:latin typeface="Calibri"/>
                <a:ea typeface="Calibri"/>
                <a:cs typeface="B Nazanin"/>
              </a:rPr>
              <a:t> </a:t>
            </a:r>
            <a:r>
              <a:rPr lang="fa-IR" sz="2400" dirty="0">
                <a:solidFill>
                  <a:srgbClr val="000000"/>
                </a:solidFill>
                <a:latin typeface="Times New Roman"/>
                <a:ea typeface="Calibri"/>
                <a:cs typeface="B Nazanin"/>
              </a:rPr>
              <a:t>طولانی مدت از مواد غذایی نگهداري شده در یخچال و عدم اطلاعات</a:t>
            </a:r>
            <a:r>
              <a:rPr lang="fa-IR" sz="2400" dirty="0">
                <a:latin typeface="Calibri"/>
                <a:ea typeface="Calibri"/>
                <a:cs typeface="B Nazanin"/>
              </a:rPr>
              <a:t> </a:t>
            </a:r>
            <a:r>
              <a:rPr lang="fa-IR" sz="2400" dirty="0">
                <a:solidFill>
                  <a:srgbClr val="000000"/>
                </a:solidFill>
                <a:latin typeface="Times New Roman"/>
                <a:ea typeface="Calibri"/>
                <a:cs typeface="B Nazanin"/>
              </a:rPr>
              <a:t>کافی در زمینه بهداشت مواد غذایی تا نحوه نگهداري و پختن آنها</a:t>
            </a:r>
            <a:r>
              <a:rPr lang="fa-IR" sz="2400" dirty="0">
                <a:latin typeface="Calibri"/>
                <a:ea typeface="Calibri"/>
                <a:cs typeface="B Nazanin"/>
              </a:rPr>
              <a:t> </a:t>
            </a:r>
            <a:r>
              <a:rPr lang="fa-IR" sz="2400" dirty="0">
                <a:solidFill>
                  <a:srgbClr val="000000"/>
                </a:solidFill>
                <a:latin typeface="Times New Roman"/>
                <a:ea typeface="Calibri"/>
                <a:cs typeface="B Nazanin"/>
              </a:rPr>
              <a:t>سبب بروز روز افزون طغیان هاي ناشی از مواد غذایی شده است که</a:t>
            </a:r>
            <a:r>
              <a:rPr lang="fa-IR" sz="2400" dirty="0">
                <a:latin typeface="Calibri"/>
                <a:ea typeface="Calibri"/>
                <a:cs typeface="B Nazanin"/>
              </a:rPr>
              <a:t> </a:t>
            </a:r>
            <a:r>
              <a:rPr lang="fa-IR" sz="2400" dirty="0">
                <a:solidFill>
                  <a:srgbClr val="000000"/>
                </a:solidFill>
                <a:latin typeface="Times New Roman"/>
                <a:ea typeface="Calibri"/>
                <a:cs typeface="B Nazanin"/>
              </a:rPr>
              <a:t>این مشکلات به عنوان یک چالش جهانی مطرح بوده و کشورها در</a:t>
            </a:r>
            <a:r>
              <a:rPr lang="fa-IR" sz="2400" dirty="0">
                <a:latin typeface="Calibri"/>
                <a:ea typeface="Calibri"/>
                <a:cs typeface="B Nazanin"/>
              </a:rPr>
              <a:t> </a:t>
            </a:r>
            <a:r>
              <a:rPr lang="fa-IR" sz="2400" dirty="0">
                <a:solidFill>
                  <a:srgbClr val="000000"/>
                </a:solidFill>
                <a:latin typeface="Times New Roman"/>
                <a:ea typeface="Calibri"/>
                <a:cs typeface="B Nazanin"/>
              </a:rPr>
              <a:t>تلاش هستند تا با بررسی هاي آگاهانه در جهت شناخت عوامل و کنترل و پیشگیري آنها بر آیند و با جلوگیري از وقوع این طغیان ها</a:t>
            </a:r>
            <a:r>
              <a:rPr lang="fa-IR" sz="2400" dirty="0">
                <a:latin typeface="Calibri"/>
                <a:ea typeface="Calibri"/>
                <a:cs typeface="B Nazanin"/>
              </a:rPr>
              <a:t> </a:t>
            </a:r>
            <a:r>
              <a:rPr lang="fa-IR" sz="2400" dirty="0">
                <a:solidFill>
                  <a:srgbClr val="000000"/>
                </a:solidFill>
                <a:latin typeface="Times New Roman"/>
                <a:ea typeface="Calibri"/>
                <a:cs typeface="B Nazanin"/>
              </a:rPr>
              <a:t>باعث صرفه جویی در هزینه هاي درمانی شده و سلامت جامعه را با</a:t>
            </a:r>
            <a:r>
              <a:rPr lang="fa-IR" sz="2400" dirty="0">
                <a:latin typeface="Calibri"/>
                <a:ea typeface="Calibri"/>
                <a:cs typeface="B Nazanin"/>
              </a:rPr>
              <a:t> </a:t>
            </a:r>
            <a:r>
              <a:rPr lang="fa-IR" sz="2400" dirty="0">
                <a:solidFill>
                  <a:srgbClr val="000000"/>
                </a:solidFill>
                <a:latin typeface="Times New Roman"/>
                <a:ea typeface="Calibri"/>
                <a:cs typeface="B Nazanin"/>
              </a:rPr>
              <a:t>رعایت بهداشت مواد غذایی تامین کنند </a:t>
            </a:r>
            <a:endParaRPr lang="en-US" dirty="0"/>
          </a:p>
        </p:txBody>
      </p:sp>
      <p:sp>
        <p:nvSpPr>
          <p:cNvPr id="3" name="Title 2"/>
          <p:cNvSpPr>
            <a:spLocks noGrp="1"/>
          </p:cNvSpPr>
          <p:nvPr>
            <p:ph type="ctrTitle"/>
          </p:nvPr>
        </p:nvSpPr>
        <p:spPr>
          <a:xfrm>
            <a:off x="817581" y="332657"/>
            <a:ext cx="7175351" cy="864096"/>
          </a:xfrm>
        </p:spPr>
        <p:txBody>
          <a:bodyPr/>
          <a:lstStyle/>
          <a:p>
            <a:pPr algn="r" rtl="1"/>
            <a:r>
              <a:rPr lang="fa-IR" sz="3600" dirty="0">
                <a:gradFill>
                  <a:gsLst>
                    <a:gs pos="0">
                      <a:prstClr val="black"/>
                    </a:gs>
                    <a:gs pos="40000">
                      <a:prstClr val="black">
                        <a:lumMod val="75000"/>
                        <a:lumOff val="25000"/>
                      </a:prstClr>
                    </a:gs>
                    <a:gs pos="100000">
                      <a:srgbClr val="212745">
                        <a:alpha val="65000"/>
                      </a:srgbClr>
                    </a:gs>
                  </a:gsLst>
                  <a:lin ang="5400000" scaled="0"/>
                </a:gradFill>
              </a:rPr>
              <a:t>مقدمه</a:t>
            </a:r>
            <a:r>
              <a:rPr lang="fa-IR" sz="3600" dirty="0" smtClean="0">
                <a:gradFill>
                  <a:gsLst>
                    <a:gs pos="0">
                      <a:prstClr val="black"/>
                    </a:gs>
                    <a:gs pos="40000">
                      <a:prstClr val="black">
                        <a:lumMod val="75000"/>
                        <a:lumOff val="25000"/>
                      </a:prstClr>
                    </a:gs>
                    <a:gs pos="100000">
                      <a:srgbClr val="212745">
                        <a:alpha val="65000"/>
                      </a:srgbClr>
                    </a:gs>
                  </a:gsLst>
                  <a:lin ang="5400000" scaled="0"/>
                </a:gradFill>
              </a:rPr>
              <a:t>: ادامه</a:t>
            </a:r>
            <a:endParaRPr lang="en-US" dirty="0"/>
          </a:p>
        </p:txBody>
      </p:sp>
    </p:spTree>
    <p:extLst>
      <p:ext uri="{BB962C8B-B14F-4D97-AF65-F5344CB8AC3E}">
        <p14:creationId xmlns:p14="http://schemas.microsoft.com/office/powerpoint/2010/main" val="1983384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9552" y="1628800"/>
            <a:ext cx="7509218" cy="4464496"/>
          </a:xfrm>
        </p:spPr>
        <p:txBody>
          <a:bodyPr>
            <a:normAutofit/>
          </a:bodyPr>
          <a:lstStyle/>
          <a:p>
            <a:pPr algn="just" rtl="1"/>
            <a:r>
              <a:rPr lang="fa-IR" sz="2400" dirty="0">
                <a:latin typeface="Calibri"/>
                <a:ea typeface="Calibri"/>
                <a:cs typeface="B Nazanin"/>
              </a:rPr>
              <a:t>با وجود در اختیار بودن منابع متعدد برای پرداختن به طغیان های ناشی از آب و غذا، عدم بررسی با عدم گزارش دهی طغیان یکی از چالش های مهم بهداشت عمومی در کشورهای در حال توسعه محسوب می شود. تفاوت های محیطی، نبود سامانه های مراقبتی کارآمد برای بیماریهای منتقله از راه آب و غذا، عدم استفاده از دانش اپیدمیولوژی، و نبود زیرساخت های آزمایشگاهی لازم برای تشخیص و ردیابی عوامل عفونی از جمله دلیل های این چالش مهم به شمار می </a:t>
            </a:r>
            <a:r>
              <a:rPr lang="fa-IR" sz="2400" dirty="0" smtClean="0">
                <a:latin typeface="Calibri"/>
                <a:ea typeface="Calibri"/>
                <a:cs typeface="B Nazanin"/>
              </a:rPr>
              <a:t>آیند</a:t>
            </a:r>
            <a:r>
              <a:rPr lang="en-US" sz="2400" dirty="0" smtClean="0">
                <a:latin typeface="Calibri"/>
                <a:ea typeface="Calibri"/>
                <a:cs typeface="B Nazanin"/>
              </a:rPr>
              <a:t> </a:t>
            </a:r>
            <a:r>
              <a:rPr lang="fa-IR" sz="2400" dirty="0" smtClean="0">
                <a:latin typeface="Calibri"/>
                <a:ea typeface="Calibri"/>
                <a:cs typeface="B Nazanin"/>
              </a:rPr>
              <a:t>هر </a:t>
            </a:r>
            <a:r>
              <a:rPr lang="fa-IR" sz="2400" dirty="0">
                <a:latin typeface="Calibri"/>
                <a:ea typeface="Calibri"/>
                <a:cs typeface="B Nazanin"/>
              </a:rPr>
              <a:t>طغیان ویژگی های منحصر به فردی دارد که نیازمند راهنما و دستورالعمل مخصوص به خود است. لازم به یادآوری است که پرداختن به خطر بیماریهای منتقله از راه آب و غذا وظيفه ای فراتر از کارکنان بهداشتی را می طلبد</a:t>
            </a:r>
            <a:endParaRPr lang="en-US" dirty="0"/>
          </a:p>
        </p:txBody>
      </p:sp>
      <p:sp>
        <p:nvSpPr>
          <p:cNvPr id="3" name="Title 2"/>
          <p:cNvSpPr>
            <a:spLocks noGrp="1"/>
          </p:cNvSpPr>
          <p:nvPr>
            <p:ph type="ctrTitle"/>
          </p:nvPr>
        </p:nvSpPr>
        <p:spPr>
          <a:xfrm>
            <a:off x="817581" y="620689"/>
            <a:ext cx="7175351" cy="576063"/>
          </a:xfrm>
        </p:spPr>
        <p:txBody>
          <a:bodyPr/>
          <a:lstStyle/>
          <a:p>
            <a:pPr algn="r" rtl="1"/>
            <a:r>
              <a:rPr lang="fa-IR" sz="3600" dirty="0">
                <a:gradFill>
                  <a:gsLst>
                    <a:gs pos="0">
                      <a:prstClr val="black"/>
                    </a:gs>
                    <a:gs pos="40000">
                      <a:prstClr val="black">
                        <a:lumMod val="75000"/>
                        <a:lumOff val="25000"/>
                      </a:prstClr>
                    </a:gs>
                    <a:gs pos="100000">
                      <a:srgbClr val="212745">
                        <a:alpha val="65000"/>
                      </a:srgbClr>
                    </a:gs>
                  </a:gsLst>
                  <a:lin ang="5400000" scaled="0"/>
                </a:gradFill>
              </a:rPr>
              <a:t>مقدمه: ادامه</a:t>
            </a:r>
            <a:endParaRPr lang="en-US" dirty="0"/>
          </a:p>
        </p:txBody>
      </p:sp>
    </p:spTree>
    <p:extLst>
      <p:ext uri="{BB962C8B-B14F-4D97-AF65-F5344CB8AC3E}">
        <p14:creationId xmlns:p14="http://schemas.microsoft.com/office/powerpoint/2010/main" val="1299045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9552" y="2060849"/>
            <a:ext cx="7776864" cy="3873816"/>
          </a:xfrm>
        </p:spPr>
        <p:txBody>
          <a:bodyPr/>
          <a:lstStyle/>
          <a:p>
            <a:pPr algn="just" rtl="1"/>
            <a:r>
              <a:rPr lang="fa-IR" sz="2400" dirty="0">
                <a:latin typeface="Calibri"/>
                <a:ea typeface="Calibri"/>
                <a:cs typeface="B Nazanin"/>
              </a:rPr>
              <a:t>مطالعات مختلفی در این خصوص در ایران و دنیا صورت گرفته </a:t>
            </a:r>
            <a:r>
              <a:rPr lang="fa-IR" sz="2400" dirty="0" smtClean="0">
                <a:latin typeface="Calibri"/>
                <a:ea typeface="Calibri"/>
                <a:cs typeface="B Nazanin"/>
              </a:rPr>
              <a:t>است.</a:t>
            </a:r>
            <a:r>
              <a:rPr lang="fa-IR" sz="2400" dirty="0">
                <a:latin typeface="Calibri"/>
                <a:ea typeface="Calibri"/>
                <a:cs typeface="B Nazanin"/>
              </a:rPr>
              <a:t> با توجه به اینکه تاکنون مطالعه ی جامعی در این زمینه  در استان کرمانشاه انجام نشده است لزوم انجام این مطالعه احساس می </a:t>
            </a:r>
            <a:r>
              <a:rPr lang="fa-IR" sz="2400" dirty="0" smtClean="0">
                <a:latin typeface="Calibri"/>
                <a:ea typeface="Calibri"/>
                <a:cs typeface="B Nazanin"/>
              </a:rPr>
              <a:t>گردد.</a:t>
            </a:r>
            <a:r>
              <a:rPr lang="fa-IR" sz="2400" dirty="0">
                <a:latin typeface="Calibri"/>
                <a:ea typeface="Calibri"/>
                <a:cs typeface="B Nazanin"/>
              </a:rPr>
              <a:t> </a:t>
            </a:r>
            <a:r>
              <a:rPr lang="fa-IR" sz="2400" dirty="0" smtClean="0">
                <a:latin typeface="Calibri"/>
                <a:ea typeface="Calibri"/>
                <a:cs typeface="B Nazanin"/>
              </a:rPr>
              <a:t>بنابر این </a:t>
            </a:r>
            <a:r>
              <a:rPr lang="fa-IR" sz="2400" dirty="0">
                <a:latin typeface="Calibri"/>
                <a:ea typeface="Calibri"/>
                <a:cs typeface="B Nazanin"/>
              </a:rPr>
              <a:t>اﻳﻦ ﻣﻄﺎﻟﻌﻪ ﺑﺎ ﻫﺪف تعیین وضعیت ﻃﻐﻴﺎن ﻧﺎﺷﻲ بیماری ﻫﺎي ﻣﻨﺘﻘﻠﻪ از راه آب و مواد ﻏﺬایی استان کرمانشاه  انجام </a:t>
            </a:r>
            <a:r>
              <a:rPr lang="fa-IR" sz="2400" dirty="0" smtClean="0">
                <a:latin typeface="Calibri"/>
                <a:ea typeface="Calibri"/>
                <a:cs typeface="B Nazanin"/>
              </a:rPr>
              <a:t>شد</a:t>
            </a:r>
            <a:r>
              <a:rPr lang="fa-IR" sz="2400" dirty="0">
                <a:latin typeface="Calibri"/>
                <a:ea typeface="Calibri"/>
                <a:cs typeface="B Nazanin"/>
              </a:rPr>
              <a:t>. </a:t>
            </a:r>
            <a:endParaRPr lang="en-US" dirty="0"/>
          </a:p>
        </p:txBody>
      </p:sp>
      <p:sp>
        <p:nvSpPr>
          <p:cNvPr id="3" name="Title 2"/>
          <p:cNvSpPr>
            <a:spLocks noGrp="1"/>
          </p:cNvSpPr>
          <p:nvPr>
            <p:ph type="ctrTitle"/>
          </p:nvPr>
        </p:nvSpPr>
        <p:spPr>
          <a:xfrm>
            <a:off x="755576" y="692696"/>
            <a:ext cx="7175351" cy="747464"/>
          </a:xfrm>
        </p:spPr>
        <p:txBody>
          <a:bodyPr/>
          <a:lstStyle/>
          <a:p>
            <a:pPr algn="r" rtl="1"/>
            <a:r>
              <a:rPr lang="fa-IR" sz="3600" dirty="0">
                <a:gradFill>
                  <a:gsLst>
                    <a:gs pos="0">
                      <a:prstClr val="black"/>
                    </a:gs>
                    <a:gs pos="40000">
                      <a:prstClr val="black">
                        <a:lumMod val="75000"/>
                        <a:lumOff val="25000"/>
                      </a:prstClr>
                    </a:gs>
                    <a:gs pos="100000">
                      <a:srgbClr val="212745">
                        <a:alpha val="65000"/>
                      </a:srgbClr>
                    </a:gs>
                  </a:gsLst>
                  <a:lin ang="5400000" scaled="0"/>
                </a:gradFill>
              </a:rPr>
              <a:t>مقدمه: ادامه</a:t>
            </a:r>
            <a:endParaRPr lang="en-US" dirty="0"/>
          </a:p>
        </p:txBody>
      </p:sp>
    </p:spTree>
    <p:extLst>
      <p:ext uri="{BB962C8B-B14F-4D97-AF65-F5344CB8AC3E}">
        <p14:creationId xmlns:p14="http://schemas.microsoft.com/office/powerpoint/2010/main" val="1413964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1268760"/>
            <a:ext cx="8280920" cy="5328591"/>
          </a:xfrm>
        </p:spPr>
        <p:txBody>
          <a:bodyPr>
            <a:normAutofit fontScale="47500" lnSpcReduction="20000"/>
          </a:bodyPr>
          <a:lstStyle/>
          <a:p>
            <a:pPr algn="just" rtl="1">
              <a:lnSpc>
                <a:spcPct val="107000"/>
              </a:lnSpc>
              <a:spcAft>
                <a:spcPts val="800"/>
              </a:spcAft>
            </a:pPr>
            <a:r>
              <a:rPr lang="fa-IR" sz="4400" dirty="0" smtClean="0">
                <a:cs typeface="B Nazanin" pitchFamily="2" charset="-78"/>
              </a:rPr>
              <a:t>هدف اصلی:</a:t>
            </a:r>
          </a:p>
          <a:p>
            <a:pPr algn="just" rtl="1">
              <a:lnSpc>
                <a:spcPct val="107000"/>
              </a:lnSpc>
              <a:spcAft>
                <a:spcPts val="800"/>
              </a:spcAft>
            </a:pPr>
            <a:r>
              <a:rPr lang="fa-IR" sz="4400" dirty="0" smtClean="0">
                <a:latin typeface="Calibri"/>
                <a:ea typeface="Calibri"/>
                <a:cs typeface="B Nazanin"/>
              </a:rPr>
              <a:t>تعیین </a:t>
            </a:r>
            <a:r>
              <a:rPr lang="fa-IR" sz="4400" dirty="0">
                <a:latin typeface="Calibri"/>
                <a:ea typeface="Calibri"/>
                <a:cs typeface="B Nazanin"/>
              </a:rPr>
              <a:t>اپیدمیولوژی طغیان بیماری های منتقله از آب و غذا در استان کرمانشاه طی سال های </a:t>
            </a:r>
            <a:r>
              <a:rPr lang="fa-IR" sz="4400" dirty="0" smtClean="0">
                <a:latin typeface="Calibri"/>
                <a:ea typeface="Calibri"/>
                <a:cs typeface="B Nazanin"/>
              </a:rPr>
              <a:t>97-1390</a:t>
            </a:r>
          </a:p>
          <a:p>
            <a:pPr algn="just" rtl="1">
              <a:lnSpc>
                <a:spcPct val="107000"/>
              </a:lnSpc>
              <a:spcAft>
                <a:spcPts val="800"/>
              </a:spcAft>
            </a:pPr>
            <a:r>
              <a:rPr lang="fa-IR" sz="4400" dirty="0" smtClean="0">
                <a:latin typeface="Calibri"/>
                <a:ea typeface="Calibri"/>
                <a:cs typeface="B Nazanin"/>
              </a:rPr>
              <a:t>اهداف اختصاصی:</a:t>
            </a:r>
            <a:endParaRPr lang="fa-IR" sz="4400" dirty="0" smtClean="0">
              <a:cs typeface="B Nazanin" pitchFamily="2" charset="-78"/>
            </a:endParaRPr>
          </a:p>
          <a:p>
            <a:pPr lvl="0" algn="r" rtl="1">
              <a:lnSpc>
                <a:spcPct val="107000"/>
              </a:lnSpc>
              <a:spcAft>
                <a:spcPts val="0"/>
              </a:spcAft>
            </a:pPr>
            <a:r>
              <a:rPr lang="fa-IR" sz="4400" dirty="0" smtClean="0">
                <a:latin typeface="Calibri"/>
                <a:ea typeface="Calibri"/>
                <a:cs typeface="B Nazanin" pitchFamily="2" charset="-78"/>
              </a:rPr>
              <a:t>1-تعیین </a:t>
            </a:r>
            <a:r>
              <a:rPr lang="fa-IR" sz="4400" dirty="0">
                <a:latin typeface="Calibri"/>
                <a:ea typeface="Calibri"/>
                <a:cs typeface="B Nazanin" pitchFamily="2" charset="-78"/>
              </a:rPr>
              <a:t>توزیع فراوانی طغیان بیماری های منتقله از آب و غذا در استان کرمانشاه طی سال های 1397-1390</a:t>
            </a:r>
            <a:endParaRPr lang="en-US" sz="4400" dirty="0">
              <a:latin typeface="Calibri"/>
              <a:ea typeface="Calibri"/>
              <a:cs typeface="B Nazanin" pitchFamily="2" charset="-78"/>
            </a:endParaRPr>
          </a:p>
          <a:p>
            <a:pPr lvl="0" algn="r" rtl="1">
              <a:lnSpc>
                <a:spcPct val="107000"/>
              </a:lnSpc>
              <a:spcAft>
                <a:spcPts val="0"/>
              </a:spcAft>
            </a:pPr>
            <a:r>
              <a:rPr lang="fa-IR" sz="4400" dirty="0" smtClean="0">
                <a:latin typeface="Arial"/>
                <a:ea typeface="Calibri"/>
                <a:cs typeface="B Nazanin" pitchFamily="2" charset="-78"/>
              </a:rPr>
              <a:t>2-تعیین  </a:t>
            </a:r>
            <a:r>
              <a:rPr lang="fa-IR" sz="4400" dirty="0">
                <a:latin typeface="Arial"/>
                <a:ea typeface="Calibri"/>
                <a:cs typeface="B Nazanin" pitchFamily="2" charset="-78"/>
              </a:rPr>
              <a:t>انواع </a:t>
            </a:r>
            <a:r>
              <a:rPr lang="fa-IR" sz="4400" dirty="0">
                <a:latin typeface="Calibri"/>
                <a:ea typeface="Calibri"/>
                <a:cs typeface="B Nazanin" pitchFamily="2" charset="-78"/>
              </a:rPr>
              <a:t>طغیان بیماری های منتقله از آب و غذا در استان کرمانشاه طی سال های 1397-1390</a:t>
            </a:r>
            <a:endParaRPr lang="en-US" sz="4400" dirty="0">
              <a:latin typeface="Calibri"/>
              <a:ea typeface="Calibri"/>
              <a:cs typeface="B Nazanin" pitchFamily="2" charset="-78"/>
            </a:endParaRPr>
          </a:p>
          <a:p>
            <a:pPr lvl="0" algn="r" rtl="1">
              <a:lnSpc>
                <a:spcPct val="107000"/>
              </a:lnSpc>
              <a:spcAft>
                <a:spcPts val="0"/>
              </a:spcAft>
            </a:pPr>
            <a:r>
              <a:rPr lang="fa-IR" sz="4400" dirty="0" smtClean="0">
                <a:latin typeface="Arial"/>
                <a:ea typeface="Calibri"/>
                <a:cs typeface="B Nazanin" pitchFamily="2" charset="-78"/>
              </a:rPr>
              <a:t>3-تعیین </a:t>
            </a:r>
            <a:r>
              <a:rPr lang="fa-IR" sz="4400" dirty="0">
                <a:latin typeface="Arial"/>
                <a:ea typeface="Calibri"/>
                <a:cs typeface="B Nazanin" pitchFamily="2" charset="-78"/>
              </a:rPr>
              <a:t>مکان بروز طغیان </a:t>
            </a:r>
            <a:r>
              <a:rPr lang="fa-IR" sz="4400" dirty="0">
                <a:latin typeface="Calibri"/>
                <a:ea typeface="Calibri"/>
                <a:cs typeface="B Nazanin" pitchFamily="2" charset="-78"/>
              </a:rPr>
              <a:t>بیماری های منتقله از آب و غذا در استان کرمانشاه طی سال های 1397-1390</a:t>
            </a:r>
            <a:endParaRPr lang="en-US" sz="4400" dirty="0">
              <a:latin typeface="Calibri"/>
              <a:ea typeface="Calibri"/>
              <a:cs typeface="B Nazanin" pitchFamily="2" charset="-78"/>
            </a:endParaRPr>
          </a:p>
          <a:p>
            <a:pPr lvl="0" algn="r" rtl="1">
              <a:lnSpc>
                <a:spcPct val="107000"/>
              </a:lnSpc>
              <a:spcAft>
                <a:spcPts val="0"/>
              </a:spcAft>
            </a:pPr>
            <a:r>
              <a:rPr lang="fa-IR" sz="4400" dirty="0" smtClean="0">
                <a:latin typeface="Calibri"/>
                <a:ea typeface="Calibri"/>
                <a:cs typeface="B Nazanin" pitchFamily="2" charset="-78"/>
              </a:rPr>
              <a:t>4-تعیین </a:t>
            </a:r>
            <a:r>
              <a:rPr lang="fa-IR" sz="4400" dirty="0">
                <a:latin typeface="Calibri"/>
                <a:ea typeface="Calibri"/>
                <a:cs typeface="B Nazanin" pitchFamily="2" charset="-78"/>
              </a:rPr>
              <a:t>عامل طغیان بیماری های منتقله از آب و غذا در استان کرمانشاه طی سال های </a:t>
            </a:r>
            <a:r>
              <a:rPr lang="fa-IR" sz="4400" dirty="0" smtClean="0">
                <a:latin typeface="Calibri"/>
                <a:ea typeface="Calibri"/>
                <a:cs typeface="B Nazanin" pitchFamily="2" charset="-78"/>
              </a:rPr>
              <a:t>1397-</a:t>
            </a:r>
          </a:p>
          <a:p>
            <a:pPr lvl="0" algn="r" rtl="1">
              <a:lnSpc>
                <a:spcPct val="107000"/>
              </a:lnSpc>
              <a:spcAft>
                <a:spcPts val="0"/>
              </a:spcAft>
            </a:pPr>
            <a:r>
              <a:rPr lang="fa-IR" sz="4400" dirty="0" smtClean="0">
                <a:latin typeface="Calibri"/>
                <a:ea typeface="Calibri"/>
                <a:cs typeface="B Nazanin" pitchFamily="2" charset="-78"/>
              </a:rPr>
              <a:t>1390</a:t>
            </a:r>
            <a:endParaRPr lang="en-US" sz="4400" dirty="0">
              <a:latin typeface="Calibri"/>
              <a:ea typeface="Calibri"/>
              <a:cs typeface="B Nazanin" pitchFamily="2" charset="-78"/>
            </a:endParaRPr>
          </a:p>
          <a:p>
            <a:pPr lvl="0" algn="r" rtl="1">
              <a:lnSpc>
                <a:spcPct val="107000"/>
              </a:lnSpc>
              <a:spcAft>
                <a:spcPts val="800"/>
              </a:spcAft>
            </a:pPr>
            <a:r>
              <a:rPr lang="fa-IR" sz="4400" dirty="0" smtClean="0">
                <a:latin typeface="Calibri"/>
                <a:ea typeface="Calibri"/>
                <a:cs typeface="B Nazanin" pitchFamily="2" charset="-78"/>
              </a:rPr>
              <a:t>5-مقایسه </a:t>
            </a:r>
            <a:r>
              <a:rPr lang="fa-IR" sz="4400" dirty="0">
                <a:latin typeface="Calibri"/>
                <a:ea typeface="Calibri"/>
                <a:cs typeface="B Nazanin" pitchFamily="2" charset="-78"/>
              </a:rPr>
              <a:t>ی فراوانی طغیانهای بیماریهای منتقله از آب و غذا در مناطق زلزله زده قبل و بعد از زلزله</a:t>
            </a:r>
            <a:endParaRPr lang="en-US" sz="4400" dirty="0">
              <a:latin typeface="Calibri"/>
              <a:ea typeface="Calibri"/>
              <a:cs typeface="B Nazanin" pitchFamily="2" charset="-78"/>
            </a:endParaRPr>
          </a:p>
          <a:p>
            <a:pPr algn="r" rtl="1"/>
            <a:endParaRPr lang="en-US" sz="2400" dirty="0">
              <a:cs typeface="B Nazanin" pitchFamily="2" charset="-78"/>
            </a:endParaRPr>
          </a:p>
        </p:txBody>
      </p:sp>
      <p:sp>
        <p:nvSpPr>
          <p:cNvPr id="3" name="Title 2"/>
          <p:cNvSpPr>
            <a:spLocks noGrp="1"/>
          </p:cNvSpPr>
          <p:nvPr>
            <p:ph type="ctrTitle"/>
          </p:nvPr>
        </p:nvSpPr>
        <p:spPr>
          <a:xfrm>
            <a:off x="817581" y="476673"/>
            <a:ext cx="7175351" cy="792087"/>
          </a:xfrm>
        </p:spPr>
        <p:txBody>
          <a:bodyPr/>
          <a:lstStyle/>
          <a:p>
            <a:pPr algn="r" rtl="1"/>
            <a:r>
              <a:rPr lang="fa-IR" sz="3200" dirty="0" smtClean="0"/>
              <a:t>اهداف:</a:t>
            </a:r>
            <a:endParaRPr lang="en-US" sz="3200" dirty="0"/>
          </a:p>
        </p:txBody>
      </p:sp>
    </p:spTree>
    <p:extLst>
      <p:ext uri="{BB962C8B-B14F-4D97-AF65-F5344CB8AC3E}">
        <p14:creationId xmlns:p14="http://schemas.microsoft.com/office/powerpoint/2010/main" val="4209352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1196752"/>
            <a:ext cx="8136903" cy="4737913"/>
          </a:xfrm>
        </p:spPr>
        <p:txBody>
          <a:bodyPr/>
          <a:lstStyle/>
          <a:p>
            <a:pPr algn="just" rtl="1">
              <a:lnSpc>
                <a:spcPct val="107000"/>
              </a:lnSpc>
              <a:spcAft>
                <a:spcPts val="0"/>
              </a:spcAft>
            </a:pPr>
            <a:r>
              <a:rPr lang="fa-IR" sz="2400" dirty="0">
                <a:latin typeface="Century Gothic"/>
                <a:ea typeface="Calibri"/>
                <a:cs typeface="B Nazanin" pitchFamily="2" charset="-78"/>
              </a:rPr>
              <a:t>شناسایی انواع طغیان های مهم در سطح استان و برنامه ریزی در کاهش بروز آن ها</a:t>
            </a:r>
            <a:endParaRPr lang="en-US" sz="2400" dirty="0">
              <a:latin typeface="Calibri"/>
              <a:ea typeface="Calibri"/>
              <a:cs typeface="B Nazanin" pitchFamily="2" charset="-78"/>
            </a:endParaRPr>
          </a:p>
          <a:p>
            <a:pPr algn="just" rtl="1">
              <a:lnSpc>
                <a:spcPct val="107000"/>
              </a:lnSpc>
              <a:spcAft>
                <a:spcPts val="0"/>
              </a:spcAft>
            </a:pPr>
            <a:r>
              <a:rPr lang="fa-IR" sz="2400" dirty="0">
                <a:latin typeface="Century Gothic"/>
                <a:ea typeface="Calibri"/>
                <a:cs typeface="B Nazanin" pitchFamily="2" charset="-78"/>
              </a:rPr>
              <a:t>شناسایی مهمترین کانون های بروز طغیان ها و اجرای برنامه ها ی آموزشی و پیشگیری توسط مسئولین امر در این کانون ها</a:t>
            </a:r>
            <a:endParaRPr lang="en-US" sz="2400" dirty="0">
              <a:latin typeface="Calibri"/>
              <a:ea typeface="Calibri"/>
              <a:cs typeface="B Nazanin" pitchFamily="2" charset="-78"/>
            </a:endParaRPr>
          </a:p>
          <a:p>
            <a:pPr algn="just" rtl="1">
              <a:lnSpc>
                <a:spcPct val="107000"/>
              </a:lnSpc>
              <a:spcAft>
                <a:spcPts val="0"/>
              </a:spcAft>
            </a:pPr>
            <a:r>
              <a:rPr lang="fa-IR" sz="2400" dirty="0">
                <a:latin typeface="Century Gothic"/>
                <a:ea typeface="Calibri"/>
                <a:cs typeface="B Nazanin" pitchFamily="2" charset="-78"/>
              </a:rPr>
              <a:t>تعیین اثر زلزله بر روی طغیانها در استان کرمانشاه و کمک به برنامه ریزی و پیشگیری در شرایط مشابه</a:t>
            </a:r>
            <a:endParaRPr lang="en-US" sz="2400" dirty="0">
              <a:latin typeface="Calibri"/>
              <a:ea typeface="Calibri"/>
              <a:cs typeface="B Nazanin" pitchFamily="2" charset="-78"/>
            </a:endParaRPr>
          </a:p>
          <a:p>
            <a:pPr algn="just" rtl="1">
              <a:lnSpc>
                <a:spcPct val="107000"/>
              </a:lnSpc>
              <a:spcAft>
                <a:spcPts val="0"/>
              </a:spcAft>
            </a:pPr>
            <a:r>
              <a:rPr lang="fa-IR" sz="2400" dirty="0">
                <a:latin typeface="Century Gothic"/>
                <a:ea typeface="Calibri"/>
                <a:cs typeface="B Nazanin" pitchFamily="2" charset="-78"/>
              </a:rPr>
              <a:t>با توجه به اینکه بسیاری از مراکز جمعیتی کشور بر روی گسل های فعال زلزله قرار دارند، یافته های این طرح به تدارک و آماده سازی برای تسریع در کمک و برنامه ریزی برای پیشگیری از طغیانهای منتقله از آب و غذا کمک خواهد کرد. همچنین یافته های این پژوهش برای سایر کشورها در شرایط مشابه می تواند مفید واقع گردد.</a:t>
            </a:r>
            <a:endParaRPr lang="en-US" sz="2400" dirty="0">
              <a:latin typeface="Calibri"/>
              <a:ea typeface="Calibri"/>
              <a:cs typeface="B Nazanin" pitchFamily="2" charset="-78"/>
            </a:endParaRPr>
          </a:p>
          <a:p>
            <a:endParaRPr lang="en-US" dirty="0"/>
          </a:p>
        </p:txBody>
      </p:sp>
      <p:sp>
        <p:nvSpPr>
          <p:cNvPr id="3" name="Title 2"/>
          <p:cNvSpPr>
            <a:spLocks noGrp="1"/>
          </p:cNvSpPr>
          <p:nvPr>
            <p:ph type="ctrTitle"/>
          </p:nvPr>
        </p:nvSpPr>
        <p:spPr>
          <a:xfrm>
            <a:off x="1043608" y="116633"/>
            <a:ext cx="7175351" cy="720080"/>
          </a:xfrm>
        </p:spPr>
        <p:txBody>
          <a:bodyPr/>
          <a:lstStyle/>
          <a:p>
            <a:pPr algn="r" rtl="1"/>
            <a:r>
              <a:rPr lang="fa-IR" sz="3200" dirty="0" smtClean="0"/>
              <a:t>اهداف کاربردی:</a:t>
            </a:r>
            <a:endParaRPr lang="en-US" sz="3200" dirty="0"/>
          </a:p>
        </p:txBody>
      </p:sp>
    </p:spTree>
    <p:extLst>
      <p:ext uri="{BB962C8B-B14F-4D97-AF65-F5344CB8AC3E}">
        <p14:creationId xmlns:p14="http://schemas.microsoft.com/office/powerpoint/2010/main" val="2725173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99592" y="1628800"/>
            <a:ext cx="7272807" cy="4305865"/>
          </a:xfrm>
        </p:spPr>
        <p:txBody>
          <a:bodyPr/>
          <a:lstStyle/>
          <a:p>
            <a:pPr marL="16510" indent="342900" algn="just" rtl="1">
              <a:lnSpc>
                <a:spcPct val="107000"/>
              </a:lnSpc>
              <a:spcAft>
                <a:spcPts val="800"/>
              </a:spcAft>
            </a:pPr>
            <a:r>
              <a:rPr lang="fa-IR" sz="2400" b="1" dirty="0">
                <a:latin typeface="Arial"/>
                <a:ea typeface="Calibri"/>
                <a:cs typeface="B Nazanin" pitchFamily="2" charset="-78"/>
              </a:rPr>
              <a:t>1) </a:t>
            </a:r>
            <a:r>
              <a:rPr lang="fa-IR" sz="2400" dirty="0">
                <a:latin typeface="Calibri"/>
                <a:ea typeface="Calibri"/>
                <a:cs typeface="B Nazanin" pitchFamily="2" charset="-78"/>
              </a:rPr>
              <a:t>توزیع فراوانی طغیان بیماری های منتقله از آب و غذا در استان </a:t>
            </a:r>
            <a:r>
              <a:rPr lang="fa-IR" sz="2400" dirty="0" smtClean="0">
                <a:latin typeface="Calibri"/>
                <a:ea typeface="Calibri"/>
                <a:cs typeface="B Nazanin" pitchFamily="2" charset="-78"/>
              </a:rPr>
              <a:t>   کرمانشاه </a:t>
            </a:r>
            <a:r>
              <a:rPr lang="fa-IR" sz="2400" dirty="0">
                <a:latin typeface="Calibri"/>
                <a:ea typeface="Calibri"/>
                <a:cs typeface="B Nazanin" pitchFamily="2" charset="-78"/>
              </a:rPr>
              <a:t>طی سال های 1397-1390چگونه است؟</a:t>
            </a:r>
            <a:endParaRPr lang="en-US" sz="2400" dirty="0">
              <a:latin typeface="Calibri"/>
              <a:ea typeface="Calibri"/>
              <a:cs typeface="B Nazanin" pitchFamily="2" charset="-78"/>
            </a:endParaRPr>
          </a:p>
          <a:p>
            <a:pPr marL="16510" indent="342900" algn="just" rtl="1">
              <a:lnSpc>
                <a:spcPct val="107000"/>
              </a:lnSpc>
              <a:spcAft>
                <a:spcPts val="800"/>
              </a:spcAft>
            </a:pPr>
            <a:r>
              <a:rPr lang="fa-IR" sz="2400" b="1" dirty="0">
                <a:latin typeface="Arial"/>
                <a:ea typeface="Calibri"/>
                <a:cs typeface="B Nazanin" pitchFamily="2" charset="-78"/>
              </a:rPr>
              <a:t>2) </a:t>
            </a:r>
            <a:r>
              <a:rPr lang="fa-IR" sz="2400" dirty="0">
                <a:latin typeface="Arial"/>
                <a:ea typeface="Calibri"/>
                <a:cs typeface="B Nazanin" pitchFamily="2" charset="-78"/>
              </a:rPr>
              <a:t>انواع </a:t>
            </a:r>
            <a:r>
              <a:rPr lang="fa-IR" sz="2400" dirty="0">
                <a:latin typeface="Calibri"/>
                <a:ea typeface="Calibri"/>
                <a:cs typeface="B Nazanin" pitchFamily="2" charset="-78"/>
              </a:rPr>
              <a:t>طغیان بیماری های منتقله از آب و غذا در استان کرمانشاه طی سال های 1397-1390چیست؟</a:t>
            </a:r>
            <a:endParaRPr lang="en-US" sz="2400" dirty="0">
              <a:latin typeface="Calibri"/>
              <a:ea typeface="Calibri"/>
              <a:cs typeface="B Nazanin" pitchFamily="2" charset="-78"/>
            </a:endParaRPr>
          </a:p>
          <a:p>
            <a:pPr marL="16510" indent="342900" algn="just" rtl="1">
              <a:lnSpc>
                <a:spcPct val="107000"/>
              </a:lnSpc>
              <a:spcAft>
                <a:spcPts val="800"/>
              </a:spcAft>
            </a:pPr>
            <a:r>
              <a:rPr lang="fa-IR" sz="2400" b="1" dirty="0">
                <a:latin typeface="Arial"/>
                <a:ea typeface="Calibri"/>
                <a:cs typeface="B Nazanin" pitchFamily="2" charset="-78"/>
              </a:rPr>
              <a:t>3) </a:t>
            </a:r>
            <a:r>
              <a:rPr lang="fa-IR" sz="2400" dirty="0">
                <a:latin typeface="Arial"/>
                <a:ea typeface="Calibri"/>
                <a:cs typeface="B Nazanin" pitchFamily="2" charset="-78"/>
              </a:rPr>
              <a:t>مکان بروز طغیان </a:t>
            </a:r>
            <a:r>
              <a:rPr lang="fa-IR" sz="2400" dirty="0">
                <a:latin typeface="Calibri"/>
                <a:ea typeface="Calibri"/>
                <a:cs typeface="B Nazanin" pitchFamily="2" charset="-78"/>
              </a:rPr>
              <a:t>بیماری های منتقله از آب و غذا در استان کرمانشاه طی سال های 1397-1390کدام است؟</a:t>
            </a:r>
            <a:endParaRPr lang="en-US" sz="2400" dirty="0">
              <a:latin typeface="Calibri"/>
              <a:ea typeface="Calibri"/>
              <a:cs typeface="B Nazanin" pitchFamily="2" charset="-78"/>
            </a:endParaRPr>
          </a:p>
          <a:p>
            <a:pPr lvl="0" algn="just" rtl="1">
              <a:lnSpc>
                <a:spcPct val="107000"/>
              </a:lnSpc>
              <a:spcAft>
                <a:spcPts val="800"/>
              </a:spcAft>
            </a:pPr>
            <a:r>
              <a:rPr lang="fa-IR" sz="2400" b="1" dirty="0" smtClean="0">
                <a:latin typeface="Arial"/>
                <a:ea typeface="Calibri"/>
                <a:cs typeface="B Nazanin" pitchFamily="2" charset="-78"/>
              </a:rPr>
              <a:t>    4</a:t>
            </a:r>
            <a:r>
              <a:rPr lang="fa-IR" sz="2400" b="1" dirty="0">
                <a:latin typeface="Arial"/>
                <a:ea typeface="Calibri"/>
                <a:cs typeface="B Nazanin" pitchFamily="2" charset="-78"/>
              </a:rPr>
              <a:t>) </a:t>
            </a:r>
            <a:r>
              <a:rPr lang="fa-IR" sz="2400" dirty="0">
                <a:latin typeface="Calibri"/>
                <a:ea typeface="Calibri"/>
                <a:cs typeface="B Nazanin" pitchFamily="2" charset="-78"/>
              </a:rPr>
              <a:t>عوامل طغیان بیماری های منتقله از آب و غذا در استان کرمانشاه طی سال های 1397-1390کدام هستند؟</a:t>
            </a:r>
            <a:endParaRPr lang="en-US" sz="2400" dirty="0">
              <a:latin typeface="Calibri"/>
              <a:ea typeface="Calibri"/>
              <a:cs typeface="B Nazanin" pitchFamily="2" charset="-78"/>
            </a:endParaRPr>
          </a:p>
          <a:p>
            <a:endParaRPr lang="en-US" dirty="0"/>
          </a:p>
        </p:txBody>
      </p:sp>
      <p:sp>
        <p:nvSpPr>
          <p:cNvPr id="3" name="Title 2"/>
          <p:cNvSpPr>
            <a:spLocks noGrp="1"/>
          </p:cNvSpPr>
          <p:nvPr>
            <p:ph type="ctrTitle"/>
          </p:nvPr>
        </p:nvSpPr>
        <p:spPr>
          <a:xfrm>
            <a:off x="817581" y="476673"/>
            <a:ext cx="7175351" cy="936104"/>
          </a:xfrm>
        </p:spPr>
        <p:txBody>
          <a:bodyPr/>
          <a:lstStyle/>
          <a:p>
            <a:pPr algn="r" rtl="1"/>
            <a:r>
              <a:rPr lang="fa-IR" sz="3200" dirty="0" smtClean="0"/>
              <a:t>سوالات:</a:t>
            </a:r>
            <a:endParaRPr lang="en-US" sz="3200" dirty="0"/>
          </a:p>
        </p:txBody>
      </p:sp>
    </p:spTree>
    <p:extLst>
      <p:ext uri="{BB962C8B-B14F-4D97-AF65-F5344CB8AC3E}">
        <p14:creationId xmlns:p14="http://schemas.microsoft.com/office/powerpoint/2010/main" val="4173017016"/>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666</TotalTime>
  <Words>3327</Words>
  <Application>Microsoft Office PowerPoint</Application>
  <PresentationFormat>On-screen Show (4:3)</PresentationFormat>
  <Paragraphs>430</Paragraphs>
  <Slides>35</Slides>
  <Notes>0</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Slipstream</vt:lpstr>
      <vt:lpstr>1_Office Theme</vt:lpstr>
      <vt:lpstr>PowerPoint Presentation</vt:lpstr>
      <vt:lpstr>بررسی اپیدمیولوژی طغیان بیماری های منتقله از آب و غذا در استان کرمانشاه طی سال های 97-1390 </vt:lpstr>
      <vt:lpstr>مقدمه:</vt:lpstr>
      <vt:lpstr>مقدمه: ادامه</vt:lpstr>
      <vt:lpstr>مقدمه: ادامه</vt:lpstr>
      <vt:lpstr>مقدمه: ادامه</vt:lpstr>
      <vt:lpstr>اهداف:</vt:lpstr>
      <vt:lpstr>اهداف کاربردی:</vt:lpstr>
      <vt:lpstr>سوالات:</vt:lpstr>
      <vt:lpstr>فرضیه:</vt:lpstr>
      <vt:lpstr>روش کار:</vt:lpstr>
      <vt:lpstr>روش کار ادامه</vt:lpstr>
      <vt:lpstr>یافته ها:</vt:lpstr>
      <vt:lpstr>PowerPoint Presentation</vt:lpstr>
      <vt:lpstr>در نمودار زیر طی دوره مذکور بر حسب شهرستانها موارد گزارش شده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بحث:</vt:lpstr>
      <vt:lpstr>PowerPoint Presentation</vt:lpstr>
      <vt:lpstr>PowerPoint Presentation</vt:lpstr>
      <vt:lpstr>PowerPoint Presentation</vt:lpstr>
      <vt:lpstr>PowerPoint Presentation</vt:lpstr>
      <vt:lpstr>PowerPoint Presentation</vt:lpstr>
      <vt:lpstr>نتیجه گیری:</vt:lpstr>
      <vt:lpstr>پیام پژوهشی:</vt:lpstr>
      <vt:lpstr>با تشکر از حسن توجه شما</vt:lpstr>
    </vt:vector>
  </TitlesOfParts>
  <Company>Moorche 30 DVDs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Dr.Heidarpour</dc:creator>
  <cp:lastModifiedBy>Dr.Heidarpour</cp:lastModifiedBy>
  <cp:revision>65</cp:revision>
  <dcterms:created xsi:type="dcterms:W3CDTF">2021-02-13T06:21:55Z</dcterms:created>
  <dcterms:modified xsi:type="dcterms:W3CDTF">2021-02-15T15:56:57Z</dcterms:modified>
</cp:coreProperties>
</file>