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80" r:id="rId20"/>
    <p:sldId id="281" r:id="rId21"/>
    <p:sldId id="282" r:id="rId22"/>
    <p:sldId id="283" r:id="rId23"/>
    <p:sldId id="270" r:id="rId24"/>
    <p:sldId id="271"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2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944B9E-BC7C-4337-A479-4F7EDCBA784C}"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100364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44B9E-BC7C-4337-A479-4F7EDCBA784C}"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20020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44B9E-BC7C-4337-A479-4F7EDCBA784C}"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152727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44B9E-BC7C-4337-A479-4F7EDCBA784C}"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156241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944B9E-BC7C-4337-A479-4F7EDCBA784C}"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350562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944B9E-BC7C-4337-A479-4F7EDCBA784C}"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174520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944B9E-BC7C-4337-A479-4F7EDCBA784C}"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30955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944B9E-BC7C-4337-A479-4F7EDCBA784C}"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232520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44B9E-BC7C-4337-A479-4F7EDCBA784C}"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394147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944B9E-BC7C-4337-A479-4F7EDCBA784C}"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85277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944B9E-BC7C-4337-A479-4F7EDCBA784C}"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2899-93F7-448C-A015-C7F6504667F8}" type="slidenum">
              <a:rPr lang="en-US" smtClean="0"/>
              <a:t>‹#›</a:t>
            </a:fld>
            <a:endParaRPr lang="en-US"/>
          </a:p>
        </p:txBody>
      </p:sp>
    </p:spTree>
    <p:extLst>
      <p:ext uri="{BB962C8B-B14F-4D97-AF65-F5344CB8AC3E}">
        <p14:creationId xmlns:p14="http://schemas.microsoft.com/office/powerpoint/2010/main" val="355604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44B9E-BC7C-4337-A479-4F7EDCBA784C}" type="datetimeFigureOut">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F2899-93F7-448C-A015-C7F6504667F8}" type="slidenum">
              <a:rPr lang="en-US" smtClean="0"/>
              <a:t>‹#›</a:t>
            </a:fld>
            <a:endParaRPr lang="en-US"/>
          </a:p>
        </p:txBody>
      </p:sp>
    </p:spTree>
    <p:extLst>
      <p:ext uri="{BB962C8B-B14F-4D97-AF65-F5344CB8AC3E}">
        <p14:creationId xmlns:p14="http://schemas.microsoft.com/office/powerpoint/2010/main" val="425084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647" y="967409"/>
            <a:ext cx="8423904" cy="5615936"/>
          </a:xfrm>
          <a:prstGeom prst="rect">
            <a:avLst/>
          </a:prstGeom>
          <a:ln>
            <a:solidFill>
              <a:schemeClr val="tx1"/>
            </a:solidFill>
          </a:ln>
        </p:spPr>
      </p:pic>
      <p:sp>
        <p:nvSpPr>
          <p:cNvPr id="5" name="TextBox 4"/>
          <p:cNvSpPr txBox="1"/>
          <p:nvPr/>
        </p:nvSpPr>
        <p:spPr>
          <a:xfrm>
            <a:off x="5859898" y="78363"/>
            <a:ext cx="3993401"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a-IR" sz="3600" b="1" dirty="0" smtClean="0">
                <a:solidFill>
                  <a:srgbClr val="FF0000"/>
                </a:solidFill>
                <a:cs typeface="B Titr" panose="00000700000000000000" pitchFamily="2" charset="-78"/>
              </a:rPr>
              <a:t>بسم الله الرحمن الرحیم</a:t>
            </a:r>
            <a:endParaRPr lang="en-US" sz="3600" b="1" dirty="0">
              <a:solidFill>
                <a:srgbClr val="FF0000"/>
              </a:solidFill>
              <a:cs typeface="B Titr" panose="00000700000000000000" pitchFamily="2" charset="-78"/>
            </a:endParaRPr>
          </a:p>
        </p:txBody>
      </p:sp>
      <p:sp>
        <p:nvSpPr>
          <p:cNvPr id="6" name="TextBox 5"/>
          <p:cNvSpPr txBox="1"/>
          <p:nvPr/>
        </p:nvSpPr>
        <p:spPr>
          <a:xfrm>
            <a:off x="11529" y="723486"/>
            <a:ext cx="3464925" cy="769441"/>
          </a:xfrm>
          <a:prstGeom prst="rect">
            <a:avLst/>
          </a:prstGeom>
          <a:noFill/>
        </p:spPr>
        <p:txBody>
          <a:bodyPr wrap="square" rtlCol="0">
            <a:spAutoFit/>
          </a:bodyPr>
          <a:lstStyle/>
          <a:p>
            <a:pPr algn="ctr"/>
            <a:r>
              <a:rPr lang="fa-IR" sz="2400" dirty="0" smtClean="0">
                <a:cs typeface="B Titr" panose="00000700000000000000" pitchFamily="2" charset="-78"/>
              </a:rPr>
              <a:t>گزارش نهایی طرح تحقیقاتی</a:t>
            </a:r>
          </a:p>
          <a:p>
            <a:pPr algn="ctr"/>
            <a:r>
              <a:rPr lang="fa-IR" sz="2000" dirty="0" smtClean="0">
                <a:solidFill>
                  <a:srgbClr val="000099"/>
                </a:solidFill>
                <a:cs typeface="B Titr" panose="00000700000000000000" pitchFamily="2" charset="-78"/>
              </a:rPr>
              <a:t>(کد طرح: 97463)</a:t>
            </a:r>
            <a:endParaRPr lang="en-US" sz="2000" dirty="0">
              <a:solidFill>
                <a:srgbClr val="000099"/>
              </a:solidFill>
              <a:cs typeface="B Titr" panose="00000700000000000000" pitchFamily="2" charset="-78"/>
            </a:endParaRPr>
          </a:p>
        </p:txBody>
      </p:sp>
      <p:sp>
        <p:nvSpPr>
          <p:cNvPr id="7" name="Down Arrow 6"/>
          <p:cNvSpPr/>
          <p:nvPr/>
        </p:nvSpPr>
        <p:spPr>
          <a:xfrm>
            <a:off x="1333013" y="1628091"/>
            <a:ext cx="918131" cy="1574318"/>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307650" y="3337574"/>
            <a:ext cx="2968859"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400" b="1" dirty="0" smtClean="0">
                <a:cs typeface="B Mitra" panose="00000400000000000000" pitchFamily="2" charset="-78"/>
              </a:rPr>
              <a:t>طراحی، ساخت و امکان سنجی کاربرد دستگاه تصفیه آب آشامیدنی </a:t>
            </a:r>
            <a:r>
              <a:rPr lang="fa-IR" sz="2400" b="1" dirty="0" smtClean="0">
                <a:solidFill>
                  <a:srgbClr val="00B050"/>
                </a:solidFill>
                <a:cs typeface="B Mitra" panose="00000400000000000000" pitchFamily="2" charset="-78"/>
              </a:rPr>
              <a:t>قابل حمل</a:t>
            </a:r>
            <a:r>
              <a:rPr lang="fa-IR" sz="2400" b="1" dirty="0" smtClean="0">
                <a:cs typeface="B Mitra" panose="00000400000000000000" pitchFamily="2" charset="-78"/>
              </a:rPr>
              <a:t>، با </a:t>
            </a:r>
            <a:r>
              <a:rPr lang="fa-IR" sz="2400" b="1" dirty="0" smtClean="0">
                <a:solidFill>
                  <a:schemeClr val="accent2">
                    <a:lumMod val="75000"/>
                  </a:schemeClr>
                </a:solidFill>
                <a:cs typeface="B Mitra" panose="00000400000000000000" pitchFamily="2" charset="-78"/>
              </a:rPr>
              <a:t>بهره برداری آسان</a:t>
            </a:r>
            <a:r>
              <a:rPr lang="fa-IR" sz="2400" b="1" dirty="0" smtClean="0">
                <a:cs typeface="B Mitra" panose="00000400000000000000" pitchFamily="2" charset="-78"/>
              </a:rPr>
              <a:t>، </a:t>
            </a:r>
            <a:r>
              <a:rPr lang="fa-IR" sz="2400" b="1" dirty="0" smtClean="0">
                <a:solidFill>
                  <a:srgbClr val="000099"/>
                </a:solidFill>
                <a:cs typeface="B Mitra" panose="00000400000000000000" pitchFamily="2" charset="-78"/>
              </a:rPr>
              <a:t>بدون نیاز به انرژی برق </a:t>
            </a:r>
            <a:r>
              <a:rPr lang="fa-IR" sz="2400" b="1" dirty="0" smtClean="0">
                <a:cs typeface="B Mitra" panose="00000400000000000000" pitchFamily="2" charset="-78"/>
              </a:rPr>
              <a:t>و </a:t>
            </a:r>
            <a:r>
              <a:rPr lang="fa-IR" sz="2400" b="1" dirty="0" smtClean="0">
                <a:solidFill>
                  <a:srgbClr val="FF0000"/>
                </a:solidFill>
                <a:cs typeface="B Mitra" panose="00000400000000000000" pitchFamily="2" charset="-78"/>
              </a:rPr>
              <a:t>مواد شیمیایی</a:t>
            </a:r>
            <a:r>
              <a:rPr lang="fa-IR" sz="2400" b="1" dirty="0" smtClean="0">
                <a:cs typeface="B Mitra" panose="00000400000000000000" pitchFamily="2" charset="-78"/>
              </a:rPr>
              <a:t> برای زمان بحران (با تأکید بر زلزله) و شرایط نامتعارف</a:t>
            </a:r>
            <a:endParaRPr lang="en-US" sz="2400" b="1" dirty="0">
              <a:cs typeface="B Mitra" panose="00000400000000000000" pitchFamily="2" charset="-78"/>
            </a:endParaRPr>
          </a:p>
        </p:txBody>
      </p:sp>
    </p:spTree>
    <p:extLst>
      <p:ext uri="{BB962C8B-B14F-4D97-AF65-F5344CB8AC3E}">
        <p14:creationId xmlns:p14="http://schemas.microsoft.com/office/powerpoint/2010/main" val="125022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29" y="132489"/>
            <a:ext cx="6155852" cy="571695"/>
          </a:xfrm>
          <a:prstGeom prst="rect">
            <a:avLst/>
          </a:prstGeom>
        </p:spPr>
        <p:txBody>
          <a:bodyPr wrap="none">
            <a:spAutoFit/>
          </a:bodyPr>
          <a:lstStyle/>
          <a:p>
            <a:pPr marL="342900" lvl="0" indent="-342900" algn="just" rtl="1">
              <a:lnSpc>
                <a:spcPct val="115000"/>
              </a:lnSpc>
              <a:spcAft>
                <a:spcPts val="0"/>
              </a:spcAft>
              <a:buClr>
                <a:srgbClr val="000099"/>
              </a:buClr>
              <a:buSzPct val="100000"/>
              <a:buFont typeface="Wingdings" panose="05000000000000000000" pitchFamily="2" charset="2"/>
              <a:buChar char=""/>
            </a:pPr>
            <a:r>
              <a:rPr lang="fa-IR" sz="2800" b="1" dirty="0">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567" y="418336"/>
            <a:ext cx="6014433" cy="54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9" y="2101304"/>
            <a:ext cx="5598018" cy="206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44403" y="5910585"/>
            <a:ext cx="10466327" cy="553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rtl="1">
              <a:lnSpc>
                <a:spcPct val="107000"/>
              </a:lnSpc>
              <a:spcAft>
                <a:spcPts val="0"/>
              </a:spcAft>
            </a:pP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6:</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نمای کلی جانبی از بخش جلویی دستگاه تصفیه آب قابل حمل با فرآیند اسمزمعکوس</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7146611" y="75964"/>
            <a:ext cx="13916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93332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1572" y="132489"/>
            <a:ext cx="139165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2" name="Rectangle 1"/>
          <p:cNvSpPr/>
          <p:nvPr/>
        </p:nvSpPr>
        <p:spPr>
          <a:xfrm>
            <a:off x="7688687" y="1105120"/>
            <a:ext cx="4503313" cy="1083374"/>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844" y="2283536"/>
            <a:ext cx="5925167" cy="452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61" y="257577"/>
            <a:ext cx="7157937" cy="31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732" y="4729923"/>
            <a:ext cx="5572509" cy="101438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rtl="1">
              <a:lnSpc>
                <a:spcPct val="107000"/>
              </a:lnSpc>
              <a:spcAft>
                <a:spcPts val="0"/>
              </a:spcAft>
            </a:pP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شکل7: </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نمای کلی جانبی از بخش عقبی دستگاه تصفیه آب قابل حمل با فرآیند اسمزمعکوس</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824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810" y="830099"/>
            <a:ext cx="5329182" cy="40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2" y="1757986"/>
            <a:ext cx="5721752" cy="248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35242" y="183768"/>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7" name="Rectangle 6"/>
          <p:cNvSpPr/>
          <p:nvPr/>
        </p:nvSpPr>
        <p:spPr>
          <a:xfrm>
            <a:off x="2588652" y="897390"/>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9066" y="5306723"/>
            <a:ext cx="11809926" cy="48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lnSpc>
                <a:spcPct val="107000"/>
              </a:lnSpc>
              <a:spcAft>
                <a:spcPts val="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شکل 8:  نمای کلی پمپ پدالی جهت تأمین فشار مورد نیاز در دستگاه تصفیه آب قابل حمل با فرآیند اسمزمعکوس</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104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805" y="1006251"/>
            <a:ext cx="5062979" cy="483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33" y="2388442"/>
            <a:ext cx="6310648" cy="295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67765" y="1006251"/>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4735242" y="183768"/>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4" name="Rectangle 3"/>
          <p:cNvSpPr/>
          <p:nvPr/>
        </p:nvSpPr>
        <p:spPr>
          <a:xfrm>
            <a:off x="1913631" y="6020097"/>
            <a:ext cx="8347157" cy="48750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lnSpc>
                <a:spcPct val="107000"/>
              </a:lnSpc>
              <a:spcAft>
                <a:spcPts val="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9: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نمای کلی مخزن آب خام دستگاه تصفیه آب قابل حمل با فرآیند اسمزمعکوس</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373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5242" y="183768"/>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2496554" y="1006251"/>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655" y="1770256"/>
            <a:ext cx="3266026" cy="366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0" y="2446986"/>
            <a:ext cx="6851560" cy="17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33250" y="5657111"/>
            <a:ext cx="9693679" cy="48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rtl="1">
              <a:lnSpc>
                <a:spcPct val="107000"/>
              </a:lnSpc>
              <a:spcAft>
                <a:spcPts val="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10: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نمای کلی مخزن ذخیره آب تصفیه شده دستگاه تصفیه آب قابل حمل با فرآیند اسمزمعکوس</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448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2701" y="106495"/>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3848835" y="0"/>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04" y="917799"/>
            <a:ext cx="9321776" cy="594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826"/>
            <a:ext cx="43719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84184" y="1552938"/>
            <a:ext cx="2704563" cy="1409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rtl="1">
              <a:lnSpc>
                <a:spcPct val="107000"/>
              </a:lnSpc>
              <a:spcAft>
                <a:spcPts val="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11: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نمای کلی فیلترهای مورد استفاده در دستگاه تصفیه آب قابل حمل با فرآیند اسمزمعکوس</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111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1332" y="183768"/>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2560948" y="135716"/>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664"/>
            <a:ext cx="7315200" cy="452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95" y="1022194"/>
            <a:ext cx="6523205" cy="467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2840" y="6028636"/>
            <a:ext cx="9563837" cy="421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rtl="1">
              <a:lnSpc>
                <a:spcPct val="107000"/>
              </a:lnSpc>
              <a:spcAft>
                <a:spcPts val="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12: دیاگرام مراحل مختلف فرآیند مورد استفاده در دستگاه تصفیه آب قابل حمل با فرآیند اسمزمعکوس</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948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3298" y="163861"/>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1079878" y="142727"/>
            <a:ext cx="6387631" cy="587853"/>
          </a:xfrm>
          <a:prstGeom prst="rect">
            <a:avLst/>
          </a:prstGeom>
        </p:spPr>
        <p:txBody>
          <a:bodyPr wrap="square">
            <a:spAutoFit/>
          </a:bodyPr>
          <a:lstStyle/>
          <a:p>
            <a:pPr marL="342900" marR="0" lvl="0" indent="-342900" algn="ct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شماتیک و ابعاد دستگاه تصفیه آب ساخته شده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500" y="971767"/>
            <a:ext cx="7696804" cy="432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1585" y="5637290"/>
            <a:ext cx="8759129" cy="48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rtl="1">
              <a:lnSpc>
                <a:spcPct val="107000"/>
              </a:lnSpc>
              <a:spcAft>
                <a:spcPts val="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شکل 13: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تصویر مربوط به دستگاه تصفیه آب قابل حمل با فرآیند اسمزمعکوس ساخته شده</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2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6396" y="405096"/>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5383369" y="194883"/>
            <a:ext cx="4726546" cy="1352678"/>
          </a:xfrm>
          <a:prstGeom prst="rect">
            <a:avLst/>
          </a:prstGeom>
        </p:spPr>
        <p:txBody>
          <a:bodyPr wrap="square">
            <a:spAutoFit/>
          </a:bodyPr>
          <a:lstStyle/>
          <a:p>
            <a:pPr marL="342900" lvl="0" indent="-342900" algn="r" rtl="1">
              <a:lnSpc>
                <a:spcPct val="115000"/>
              </a:lnSpc>
              <a:buClr>
                <a:srgbClr val="000099"/>
              </a:buClr>
              <a:buSzPct val="100000"/>
              <a:buFont typeface="Wingdings" panose="05000000000000000000" pitchFamily="2" charset="2"/>
              <a:buChar char=""/>
            </a:pPr>
            <a:r>
              <a:rPr lang="fa-IR" sz="2400" b="1" dirty="0" smtClean="0">
                <a:solidFill>
                  <a:prstClr val="black"/>
                </a:solidFill>
                <a:latin typeface="Times New Roman" panose="02020603050405020304" pitchFamily="18" charset="0"/>
                <a:ea typeface="Calibri" panose="020F0502020204030204" pitchFamily="34" charset="0"/>
                <a:cs typeface="B Titr" panose="00000700000000000000" pitchFamily="2" charset="-78"/>
              </a:rPr>
              <a:t>بررسی </a:t>
            </a:r>
            <a:r>
              <a:rPr lang="fa-IR" sz="2400" b="1" dirty="0">
                <a:solidFill>
                  <a:prstClr val="black"/>
                </a:solidFill>
                <a:latin typeface="Times New Roman" panose="02020603050405020304" pitchFamily="18" charset="0"/>
                <a:ea typeface="Calibri" panose="020F0502020204030204" pitchFamily="34" charset="0"/>
                <a:cs typeface="B Titr" panose="00000700000000000000" pitchFamily="2" charset="-78"/>
              </a:rPr>
              <a:t>کارایی دستگاه های تصفیه آب در حذف پارامترهای فیزیکی، شیمیایی و میکروبی</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80342" y="194883"/>
            <a:ext cx="4903027" cy="6541010"/>
          </a:xfrm>
          <a:prstGeom prst="rect">
            <a:avLst/>
          </a:prstGeom>
        </p:spPr>
      </p:pic>
      <p:sp>
        <p:nvSpPr>
          <p:cNvPr id="3" name="Rectangle 2"/>
          <p:cNvSpPr/>
          <p:nvPr/>
        </p:nvSpPr>
        <p:spPr>
          <a:xfrm>
            <a:off x="5834130" y="2295837"/>
            <a:ext cx="5774028" cy="1815882"/>
          </a:xfrm>
          <a:prstGeom prst="rect">
            <a:avLst/>
          </a:prstGeom>
        </p:spPr>
        <p:txBody>
          <a:bodyPr wrap="square">
            <a:spAutoFit/>
          </a:bodyPr>
          <a:lstStyle/>
          <a:p>
            <a:pPr marL="342900" indent="-342900" algn="just" rtl="1">
              <a:buClr>
                <a:srgbClr val="FF0000"/>
              </a:buClr>
              <a:buSzPct val="150000"/>
              <a:buFont typeface="Wingdings" panose="05000000000000000000" pitchFamily="2" charset="2"/>
              <a:buChar char="ü"/>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نتایج حاصله نشان داد که کیفیت فیزیکی، شیمیایی و میکروبی حاصل از هر دو دستگاه تصفیه آب مورد بررسی با استانداردهای ملی ایران (1011 و 1053) </a:t>
            </a:r>
            <a:r>
              <a:rPr lang="fa-IR"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مطابقت دارد. </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26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6396" y="405096"/>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5383369" y="194883"/>
            <a:ext cx="4726546" cy="1352678"/>
          </a:xfrm>
          <a:prstGeom prst="rect">
            <a:avLst/>
          </a:prstGeom>
        </p:spPr>
        <p:txBody>
          <a:bodyPr wrap="square">
            <a:spAutoFit/>
          </a:bodyPr>
          <a:lstStyle/>
          <a:p>
            <a:pPr marL="342900" marR="0" lvl="0" indent="-342900" algn="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بررسی </a:t>
            </a:r>
            <a:r>
              <a:rPr kumimoji="0" lang="fa-IR" sz="2400" b="1" i="0" u="none" strike="noStrike" kern="1200" cap="none" spc="0" normalizeH="0" baseline="0" noProof="0" dirty="0">
                <a:ln>
                  <a:noFill/>
                </a:ln>
                <a:solidFill>
                  <a:srgbClr val="000099"/>
                </a:solidFill>
                <a:effectLst/>
                <a:uLnTx/>
                <a:uFillTx/>
                <a:latin typeface="Times New Roman" panose="02020603050405020304" pitchFamily="18" charset="0"/>
                <a:ea typeface="Calibri" panose="020F0502020204030204" pitchFamily="34" charset="0"/>
                <a:cs typeface="B Titr" panose="00000700000000000000" pitchFamily="2" charset="-78"/>
              </a:rPr>
              <a:t>کارایی</a:t>
            </a:r>
            <a:r>
              <a:rPr kumimoji="0" lang="fa-I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 دستگاه های تصفیه آب در حذف پارامترهای فیزیکی، شیمیایی و میکروبی</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834130" y="2295837"/>
            <a:ext cx="5774028" cy="1815882"/>
          </a:xfrm>
          <a:prstGeom prst="rect">
            <a:avLst/>
          </a:prstGeom>
        </p:spPr>
        <p:txBody>
          <a:bodyPr wrap="square">
            <a:spAutoFit/>
          </a:bodyPr>
          <a:lstStyle/>
          <a:p>
            <a:pPr marL="342900" marR="0" lvl="0" indent="-342900" algn="just" defTabSz="914400" rtl="1" eaLnBrk="1" fontAlgn="auto" latinLnBrk="0" hangingPunct="1">
              <a:lnSpc>
                <a:spcPct val="100000"/>
              </a:lnSpc>
              <a:spcBef>
                <a:spcPts val="0"/>
              </a:spcBef>
              <a:spcAft>
                <a:spcPts val="0"/>
              </a:spcAft>
              <a:buClr>
                <a:srgbClr val="FF0000"/>
              </a:buClr>
              <a:buSzPct val="150000"/>
              <a:buFont typeface="Wingdings" panose="05000000000000000000" pitchFamily="2" charset="2"/>
              <a:buChar char="ü"/>
              <a:tabLst/>
              <a:defRPr/>
            </a:pPr>
            <a:r>
              <a:rPr kumimoji="0" lang="fa-IR"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نتایج حاصله نشان داد که کیفیت فیزیکی، شیمیایی و میکروبی حاصل از هر دو دستگاه تصفیه آب مورد بررسی با استانداردهای ملی ایران (1011 و 1053) </a:t>
            </a:r>
            <a:r>
              <a:rPr kumimoji="0" lang="fa-IR"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مطابقت دارد. </a:t>
            </a:r>
            <a:endPar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345247" y="194883"/>
            <a:ext cx="5038122" cy="6481912"/>
          </a:xfrm>
          <a:prstGeom prst="rect">
            <a:avLst/>
          </a:prstGeom>
        </p:spPr>
      </p:pic>
    </p:spTree>
    <p:extLst>
      <p:ext uri="{BB962C8B-B14F-4D97-AF65-F5344CB8AC3E}">
        <p14:creationId xmlns:p14="http://schemas.microsoft.com/office/powerpoint/2010/main" val="311538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7267" y="196886"/>
            <a:ext cx="5787162"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a-IR" sz="2800" b="1" dirty="0" smtClean="0">
                <a:solidFill>
                  <a:srgbClr val="FF0000"/>
                </a:solidFill>
                <a:cs typeface="B Titr" panose="00000700000000000000" pitchFamily="2" charset="-78"/>
              </a:rPr>
              <a:t>مقدمه، اهمیت موضوع و ضرورت انجام تحقیق</a:t>
            </a:r>
            <a:endParaRPr lang="en-US" sz="2800" b="1" dirty="0">
              <a:solidFill>
                <a:srgbClr val="FF0000"/>
              </a:solidFill>
              <a:cs typeface="B Titr" panose="00000700000000000000" pitchFamily="2" charset="-78"/>
            </a:endParaRPr>
          </a:p>
        </p:txBody>
      </p:sp>
      <p:sp>
        <p:nvSpPr>
          <p:cNvPr id="5" name="TextBox 4"/>
          <p:cNvSpPr txBox="1"/>
          <p:nvPr/>
        </p:nvSpPr>
        <p:spPr>
          <a:xfrm>
            <a:off x="540235" y="833638"/>
            <a:ext cx="10973478" cy="5139869"/>
          </a:xfrm>
          <a:prstGeom prst="rect">
            <a:avLst/>
          </a:prstGeom>
          <a:noFill/>
        </p:spPr>
        <p:txBody>
          <a:bodyPr wrap="square" rtlCol="0">
            <a:spAutoFit/>
          </a:bodyPr>
          <a:lstStyle/>
          <a:p>
            <a:pPr marL="457200" indent="-457200" algn="r" rtl="1">
              <a:buFont typeface="Wingdings" panose="05000000000000000000" pitchFamily="2" charset="2"/>
              <a:buChar char="Ø"/>
            </a:pPr>
            <a:r>
              <a:rPr lang="fa-IR" sz="3200" b="1" dirty="0" smtClean="0">
                <a:solidFill>
                  <a:srgbClr val="000099"/>
                </a:solidFill>
                <a:effectLst>
                  <a:outerShdw blurRad="38100" dist="38100" dir="2700000" algn="tl">
                    <a:srgbClr val="000000">
                      <a:alpha val="43137"/>
                    </a:srgbClr>
                  </a:outerShdw>
                </a:effectLst>
                <a:cs typeface="B Mitra" panose="00000400000000000000" pitchFamily="2" charset="-78"/>
              </a:rPr>
              <a:t>تأمین آب آشامیدنی در 2 شرایط </a:t>
            </a:r>
            <a:r>
              <a:rPr lang="fa-IR" sz="3600" b="1" u="sng" dirty="0" smtClean="0">
                <a:solidFill>
                  <a:srgbClr val="000099"/>
                </a:solidFill>
                <a:effectLst>
                  <a:outerShdw blurRad="38100" dist="38100" dir="2700000" algn="tl">
                    <a:srgbClr val="000000">
                      <a:alpha val="43137"/>
                    </a:srgbClr>
                  </a:outerShdw>
                </a:effectLst>
                <a:cs typeface="B Mitra" panose="00000400000000000000" pitchFamily="2" charset="-78"/>
              </a:rPr>
              <a:t>غیرعادی</a:t>
            </a:r>
            <a:r>
              <a:rPr lang="fa-IR" sz="3200" b="1" dirty="0" smtClean="0">
                <a:solidFill>
                  <a:srgbClr val="000099"/>
                </a:solidFill>
                <a:effectLst>
                  <a:outerShdw blurRad="38100" dist="38100" dir="2700000" algn="tl">
                    <a:srgbClr val="000000">
                      <a:alpha val="43137"/>
                    </a:srgbClr>
                  </a:outerShdw>
                </a:effectLst>
                <a:cs typeface="B Mitra" panose="00000400000000000000" pitchFamily="2" charset="-78"/>
              </a:rPr>
              <a:t> زیر دارای اهمیت فراوانی است: </a:t>
            </a:r>
          </a:p>
          <a:p>
            <a:pPr marL="457200" indent="-58738" algn="r" rtl="1">
              <a:buClr>
                <a:srgbClr val="FF0000"/>
              </a:buClr>
              <a:buFont typeface="Courier New" panose="02070309020205020404" pitchFamily="49" charset="0"/>
              <a:buChar char="o"/>
            </a:pPr>
            <a:r>
              <a:rPr lang="fa-IR" sz="2800" dirty="0" smtClean="0">
                <a:cs typeface="B Mitra" panose="00000400000000000000" pitchFamily="2" charset="-78"/>
              </a:rPr>
              <a:t>  </a:t>
            </a:r>
            <a:r>
              <a:rPr lang="fa-IR" sz="2800" b="1" dirty="0">
                <a:cs typeface="B Titr" panose="00000700000000000000" pitchFamily="2" charset="-78"/>
              </a:rPr>
              <a:t>شرایط بحران</a:t>
            </a:r>
          </a:p>
          <a:p>
            <a:pPr marL="398462" algn="r" rtl="1"/>
            <a:r>
              <a:rPr lang="fa-IR" sz="2800" dirty="0" smtClean="0">
                <a:cs typeface="B Mitra" panose="00000400000000000000" pitchFamily="2" charset="-78"/>
              </a:rPr>
              <a:t>       - زلزله </a:t>
            </a:r>
          </a:p>
          <a:p>
            <a:pPr marL="398462" algn="r" rtl="1"/>
            <a:r>
              <a:rPr lang="fa-IR" sz="2800" dirty="0" smtClean="0">
                <a:cs typeface="B Mitra" panose="00000400000000000000" pitchFamily="2" charset="-78"/>
              </a:rPr>
              <a:t>      - سیل</a:t>
            </a:r>
          </a:p>
          <a:p>
            <a:pPr marL="398462" algn="r" rtl="1"/>
            <a:r>
              <a:rPr lang="fa-IR" sz="2800" dirty="0" smtClean="0">
                <a:cs typeface="B Mitra" panose="00000400000000000000" pitchFamily="2" charset="-78"/>
              </a:rPr>
              <a:t>     - طوفان</a:t>
            </a:r>
          </a:p>
          <a:p>
            <a:pPr marL="398462" algn="r" rtl="1"/>
            <a:r>
              <a:rPr lang="fa-IR" sz="2800" dirty="0" smtClean="0">
                <a:cs typeface="B Mitra" panose="00000400000000000000" pitchFamily="2" charset="-78"/>
              </a:rPr>
              <a:t>     - و غیره</a:t>
            </a:r>
          </a:p>
          <a:p>
            <a:pPr marL="398462" algn="r" rtl="1"/>
            <a:endParaRPr lang="fa-IR" sz="2800" b="1" dirty="0">
              <a:cs typeface="B Mitra" panose="00000400000000000000" pitchFamily="2" charset="-78"/>
            </a:endParaRPr>
          </a:p>
          <a:p>
            <a:pPr marL="457200" indent="-58738" algn="r" rtl="1">
              <a:buClr>
                <a:srgbClr val="FF0000"/>
              </a:buClr>
              <a:buFont typeface="Courier New" panose="02070309020205020404" pitchFamily="49" charset="0"/>
              <a:buChar char="o"/>
            </a:pPr>
            <a:r>
              <a:rPr lang="fa-IR" sz="2800" b="1" dirty="0" smtClean="0">
                <a:cs typeface="B Mitra" panose="00000400000000000000" pitchFamily="2" charset="-78"/>
              </a:rPr>
              <a:t> </a:t>
            </a:r>
            <a:r>
              <a:rPr lang="fa-IR" sz="2800" b="1" dirty="0">
                <a:cs typeface="B Titr" panose="00000700000000000000" pitchFamily="2" charset="-78"/>
              </a:rPr>
              <a:t>شرایط غیرمتعارف</a:t>
            </a:r>
          </a:p>
          <a:p>
            <a:pPr marL="855662" indent="-457200" algn="r" rtl="1">
              <a:buFontTx/>
              <a:buChar char="-"/>
            </a:pPr>
            <a:r>
              <a:rPr lang="fa-IR" sz="3200" dirty="0" smtClean="0">
                <a:cs typeface="B Mitra" panose="00000400000000000000" pitchFamily="2" charset="-78"/>
              </a:rPr>
              <a:t>روستاهای </a:t>
            </a:r>
            <a:r>
              <a:rPr lang="fa-IR" sz="3200" dirty="0">
                <a:cs typeface="B Mitra" panose="00000400000000000000" pitchFamily="2" charset="-78"/>
              </a:rPr>
              <a:t>دور </a:t>
            </a:r>
            <a:r>
              <a:rPr lang="fa-IR" sz="3200" dirty="0" smtClean="0">
                <a:cs typeface="B Mitra" panose="00000400000000000000" pitchFamily="2" charset="-78"/>
              </a:rPr>
              <a:t>افتاده                 - ویلاهای خارج از شهر </a:t>
            </a:r>
          </a:p>
          <a:p>
            <a:pPr marL="855662" indent="-457200" algn="r" rtl="1">
              <a:buFontTx/>
              <a:buChar char="-"/>
            </a:pPr>
            <a:r>
              <a:rPr lang="fa-IR" sz="3200" dirty="0" smtClean="0">
                <a:cs typeface="B Mitra" panose="00000400000000000000" pitchFamily="2" charset="-78"/>
              </a:rPr>
              <a:t>روستاهای صعب العبور             -  پادگان های مرزی   </a:t>
            </a:r>
          </a:p>
          <a:p>
            <a:pPr marL="855662" lvl="0" indent="-457200" algn="r" rtl="1">
              <a:buFontTx/>
              <a:buChar char="-"/>
            </a:pPr>
            <a:r>
              <a:rPr lang="fa-IR" sz="3200" dirty="0" smtClean="0">
                <a:cs typeface="B Mitra" panose="00000400000000000000" pitchFamily="2" charset="-78"/>
              </a:rPr>
              <a:t>روستاهای بدون برق               - محل اجرای پروژه ها</a:t>
            </a:r>
            <a:endParaRPr lang="fa-IR" sz="3200" dirty="0">
              <a:solidFill>
                <a:prstClr val="black"/>
              </a:solidFill>
              <a:cs typeface="B Mitra" panose="00000400000000000000" pitchFamily="2" charset="-78"/>
            </a:endParaRPr>
          </a:p>
        </p:txBody>
      </p:sp>
      <p:sp>
        <p:nvSpPr>
          <p:cNvPr id="6" name="TextBox 5"/>
          <p:cNvSpPr txBox="1"/>
          <p:nvPr/>
        </p:nvSpPr>
        <p:spPr>
          <a:xfrm>
            <a:off x="179966" y="4403847"/>
            <a:ext cx="2177033"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fa-IR" sz="3200" dirty="0">
                <a:solidFill>
                  <a:srgbClr val="FF0000"/>
                </a:solidFill>
                <a:cs typeface="B Mitra" panose="00000400000000000000" pitchFamily="2" charset="-78"/>
              </a:rPr>
              <a:t>بدون </a:t>
            </a:r>
            <a:r>
              <a:rPr lang="fa-IR" sz="3200" dirty="0" smtClean="0">
                <a:solidFill>
                  <a:srgbClr val="FF0000"/>
                </a:solidFill>
                <a:cs typeface="B Mitra" panose="00000400000000000000" pitchFamily="2" charset="-78"/>
              </a:rPr>
              <a:t>دسترسی به شبکه  انتقال و توزیع آب شهری</a:t>
            </a:r>
            <a:endParaRPr lang="en-US" sz="3200" dirty="0">
              <a:solidFill>
                <a:srgbClr val="FF0000"/>
              </a:solidFill>
              <a:cs typeface="B Mitra" panose="00000400000000000000" pitchFamily="2" charset="-78"/>
            </a:endParaRPr>
          </a:p>
        </p:txBody>
      </p:sp>
      <p:cxnSp>
        <p:nvCxnSpPr>
          <p:cNvPr id="8" name="Straight Arrow Connector 7"/>
          <p:cNvCxnSpPr/>
          <p:nvPr/>
        </p:nvCxnSpPr>
        <p:spPr>
          <a:xfrm flipH="1">
            <a:off x="2460368" y="4703740"/>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60368" y="5183435"/>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460368" y="5620920"/>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294498" y="2076449"/>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294498" y="2556144"/>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294498" y="2993629"/>
            <a:ext cx="1261626" cy="1"/>
          </a:xfrm>
          <a:prstGeom prst="straightConnector1">
            <a:avLst/>
          </a:prstGeom>
          <a:ln w="508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0235" y="2017535"/>
            <a:ext cx="713815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fa-IR" sz="3200" dirty="0" smtClean="0">
                <a:solidFill>
                  <a:srgbClr val="FF0000"/>
                </a:solidFill>
                <a:cs typeface="B Mitra" panose="00000400000000000000" pitchFamily="2" charset="-78"/>
              </a:rPr>
              <a:t>شبکه انتقال و توزیع آب آشامیدنی و همچنین شبکه برق رسانی از کار خواهد رفت.  </a:t>
            </a:r>
            <a:endParaRPr lang="en-US" sz="3200" dirty="0">
              <a:solidFill>
                <a:srgbClr val="FF0000"/>
              </a:solidFill>
              <a:cs typeface="B Mitra" panose="00000400000000000000" pitchFamily="2" charset="-78"/>
            </a:endParaRPr>
          </a:p>
        </p:txBody>
      </p:sp>
    </p:spTree>
    <p:extLst>
      <p:ext uri="{BB962C8B-B14F-4D97-AF65-F5344CB8AC3E}">
        <p14:creationId xmlns:p14="http://schemas.microsoft.com/office/powerpoint/2010/main" val="3000320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6396" y="405096"/>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5383369" y="194883"/>
            <a:ext cx="4726546" cy="1352678"/>
          </a:xfrm>
          <a:prstGeom prst="rect">
            <a:avLst/>
          </a:prstGeom>
        </p:spPr>
        <p:txBody>
          <a:bodyPr wrap="square">
            <a:spAutoFit/>
          </a:bodyPr>
          <a:lstStyle/>
          <a:p>
            <a:pPr marL="342900" marR="0" lvl="0" indent="-342900" algn="r"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بررسی </a:t>
            </a:r>
            <a:r>
              <a:rPr kumimoji="0" lang="fa-IR" sz="2400" b="1" i="0" u="none" strike="noStrike" kern="1200" cap="none" spc="0" normalizeH="0" baseline="0" noProof="0" dirty="0">
                <a:ln>
                  <a:noFill/>
                </a:ln>
                <a:solidFill>
                  <a:srgbClr val="000099"/>
                </a:solidFill>
                <a:effectLst/>
                <a:uLnTx/>
                <a:uFillTx/>
                <a:latin typeface="Times New Roman" panose="02020603050405020304" pitchFamily="18" charset="0"/>
                <a:ea typeface="Calibri" panose="020F0502020204030204" pitchFamily="34" charset="0"/>
                <a:cs typeface="B Titr" panose="00000700000000000000" pitchFamily="2" charset="-78"/>
              </a:rPr>
              <a:t>کارایی</a:t>
            </a:r>
            <a:r>
              <a:rPr kumimoji="0" lang="fa-I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 دستگاه های تصفیه آب در حذف پارامترهای فیزیکی، شیمیایی و میکروبی</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190186" y="2405388"/>
            <a:ext cx="6417972" cy="1815882"/>
          </a:xfrm>
          <a:prstGeom prst="rect">
            <a:avLst/>
          </a:prstGeom>
        </p:spPr>
        <p:txBody>
          <a:bodyPr wrap="square">
            <a:spAutoFit/>
          </a:bodyPr>
          <a:lstStyle/>
          <a:p>
            <a:pPr marL="342900" lvl="0" indent="-342900" algn="just" rtl="1">
              <a:buClr>
                <a:srgbClr val="FF0000"/>
              </a:buClr>
              <a:buSzPct val="150000"/>
              <a:buFont typeface="Wingdings" panose="05000000000000000000" pitchFamily="2" charset="2"/>
              <a:buChar char="ü"/>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مطابق نتایج مندرج در جدول (3) مشخص شد که کیفیت آب تصفیه شده خروجی از هر دو دستگاه از نظر تمامی پارامترهای مورد بررسی، با اختلاف معناداری از میزان استاندارد بهتر </a:t>
            </a:r>
            <a:r>
              <a:rPr lang="fa-IR" sz="28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است(0/05&gt;</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P</a:t>
            </a:r>
            <a:r>
              <a:rPr lang="fa-IR" sz="28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262607" y="0"/>
            <a:ext cx="4463939" cy="6626659"/>
          </a:xfrm>
          <a:prstGeom prst="rect">
            <a:avLst/>
          </a:prstGeom>
        </p:spPr>
      </p:pic>
    </p:spTree>
    <p:extLst>
      <p:ext uri="{BB962C8B-B14F-4D97-AF65-F5344CB8AC3E}">
        <p14:creationId xmlns:p14="http://schemas.microsoft.com/office/powerpoint/2010/main" val="259722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6396" y="405096"/>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5460641" y="194883"/>
            <a:ext cx="4649273" cy="1366528"/>
          </a:xfrm>
          <a:prstGeom prst="rect">
            <a:avLst/>
          </a:prstGeom>
        </p:spPr>
        <p:txBody>
          <a:bodyPr wrap="square">
            <a:spAutoFit/>
          </a:bodyPr>
          <a:lstStyle/>
          <a:p>
            <a:pPr marL="342900" marR="0" lvl="0" indent="-342900" algn="just" defTabSz="914400" rtl="1" eaLnBrk="1" fontAlgn="auto" latinLnBrk="0" hangingPunct="1">
              <a:lnSpc>
                <a:spcPct val="115000"/>
              </a:lnSpc>
              <a:spcBef>
                <a:spcPts val="0"/>
              </a:spcBef>
              <a:spcAft>
                <a:spcPts val="0"/>
              </a:spcAft>
              <a:buClr>
                <a:srgbClr val="000099"/>
              </a:buClr>
              <a:buSzPct val="100000"/>
              <a:buFont typeface="Wingdings" panose="05000000000000000000" pitchFamily="2" charset="2"/>
              <a:buChar char=""/>
              <a:tabLst/>
              <a:defRPr/>
            </a:pPr>
            <a:r>
              <a:rPr kumimoji="0" lang="fa-I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بررسی </a:t>
            </a:r>
            <a:r>
              <a:rPr kumimoji="0" lang="fa-IR" sz="2400" b="1" i="0" u="none" strike="noStrike" kern="1200" cap="none" spc="0" normalizeH="0" baseline="0" noProof="0" dirty="0">
                <a:ln>
                  <a:noFill/>
                </a:ln>
                <a:solidFill>
                  <a:srgbClr val="000099"/>
                </a:solidFill>
                <a:effectLst/>
                <a:uLnTx/>
                <a:uFillTx/>
                <a:latin typeface="Times New Roman" panose="02020603050405020304" pitchFamily="18" charset="0"/>
                <a:ea typeface="Calibri" panose="020F0502020204030204" pitchFamily="34" charset="0"/>
                <a:cs typeface="B Titr" panose="00000700000000000000" pitchFamily="2" charset="-78"/>
              </a:rPr>
              <a:t>کارایی</a:t>
            </a:r>
            <a:r>
              <a:rPr kumimoji="0" lang="fa-I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Titr" panose="00000700000000000000" pitchFamily="2" charset="-78"/>
              </a:rPr>
              <a:t> دستگاه های تصفیه آب در حذف پارامترهای فیزیکی، شیمیایی و میکروبی</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653824" y="2250842"/>
            <a:ext cx="5954333" cy="2074414"/>
          </a:xfrm>
          <a:prstGeom prst="rect">
            <a:avLst/>
          </a:prstGeom>
        </p:spPr>
        <p:txBody>
          <a:bodyPr wrap="square">
            <a:spAutoFit/>
          </a:bodyPr>
          <a:lstStyle/>
          <a:p>
            <a:pPr marL="457200" indent="-457200" algn="just" rtl="1">
              <a:lnSpc>
                <a:spcPct val="115000"/>
              </a:lnSpc>
              <a:spcAft>
                <a:spcPts val="0"/>
              </a:spcAft>
              <a:buClr>
                <a:srgbClr val="FF0000"/>
              </a:buClr>
              <a:buSzPct val="120000"/>
              <a:buFont typeface="Wingdings" panose="05000000000000000000" pitchFamily="2" charset="2"/>
              <a:buChar char="ü"/>
              <a:tabLst>
                <a:tab pos="1283335" algn="l"/>
              </a:tabLs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علاوه بر آن، میانگین کارایی هر دو دستگاه مورد بررسی از نظر حذف پارامترهای فیزیکی، شیمیایی و میکروبی از نظر آماری، دارای اختلاف معناداری نبود </a:t>
            </a:r>
            <a:r>
              <a:rPr kumimoji="0" lang="fa-IR"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(0/05</a:t>
            </a:r>
            <a:r>
              <a:rPr lang="fa-IR" sz="2800" dirty="0">
                <a:solidFill>
                  <a:srgbClr val="000000"/>
                </a:solidFill>
                <a:latin typeface="Calibri" panose="020F0502020204030204" pitchFamily="34" charset="0"/>
                <a:ea typeface="Calibri" panose="020F0502020204030204" pitchFamily="34" charset="0"/>
                <a:cs typeface="Cambria" panose="02040503050406030204" pitchFamily="18" charset="0"/>
              </a:rPr>
              <a:t>&lt;</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P</a:t>
            </a:r>
            <a:r>
              <a:rPr kumimoji="0" lang="fa-IR"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 </a:t>
            </a:r>
            <a:endPar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218941" y="48795"/>
            <a:ext cx="5151549" cy="6713478"/>
          </a:xfrm>
          <a:prstGeom prst="rect">
            <a:avLst/>
          </a:prstGeom>
        </p:spPr>
      </p:pic>
    </p:spTree>
    <p:extLst>
      <p:ext uri="{BB962C8B-B14F-4D97-AF65-F5344CB8AC3E}">
        <p14:creationId xmlns:p14="http://schemas.microsoft.com/office/powerpoint/2010/main" val="197202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76549" y="381725"/>
            <a:ext cx="16526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6950770" y="0"/>
            <a:ext cx="3425779" cy="1791260"/>
          </a:xfrm>
          <a:prstGeom prst="rect">
            <a:avLst/>
          </a:prstGeom>
        </p:spPr>
        <p:txBody>
          <a:bodyPr wrap="square">
            <a:spAutoFit/>
          </a:bodyPr>
          <a:lstStyle/>
          <a:p>
            <a:pPr marL="342900" lvl="0" indent="-342900" algn="just" rtl="1">
              <a:lnSpc>
                <a:spcPct val="115000"/>
              </a:lnSpc>
              <a:buClr>
                <a:srgbClr val="000099"/>
              </a:buClr>
              <a:buSzPct val="100000"/>
              <a:buFont typeface="Wingdings" panose="05000000000000000000" pitchFamily="2" charset="2"/>
              <a:buChar char=""/>
            </a:pPr>
            <a:r>
              <a:rPr lang="fa-IR" sz="2400" b="1" dirty="0" smtClean="0">
                <a:solidFill>
                  <a:prstClr val="black"/>
                </a:solidFill>
                <a:latin typeface="Times New Roman" panose="02020603050405020304" pitchFamily="18" charset="0"/>
                <a:ea typeface="Calibri" panose="020F0502020204030204" pitchFamily="34" charset="0"/>
                <a:cs typeface="B Titr" panose="00000700000000000000" pitchFamily="2" charset="-78"/>
              </a:rPr>
              <a:t>بررسی </a:t>
            </a:r>
            <a:r>
              <a:rPr lang="fa-IR" sz="2400" b="1" dirty="0">
                <a:solidFill>
                  <a:srgbClr val="000099"/>
                </a:solidFill>
                <a:latin typeface="Times New Roman" panose="02020603050405020304" pitchFamily="18" charset="0"/>
                <a:ea typeface="Calibri" panose="020F0502020204030204" pitchFamily="34" charset="0"/>
                <a:cs typeface="B Titr" panose="00000700000000000000" pitchFamily="2" charset="-78"/>
              </a:rPr>
              <a:t>هزینه</a:t>
            </a:r>
            <a:r>
              <a:rPr lang="fa-IR" sz="2400" b="1" dirty="0">
                <a:solidFill>
                  <a:prstClr val="black"/>
                </a:solidFill>
                <a:latin typeface="Times New Roman" panose="02020603050405020304" pitchFamily="18" charset="0"/>
                <a:ea typeface="Calibri" panose="020F0502020204030204" pitchFamily="34" charset="0"/>
                <a:cs typeface="B Titr" panose="00000700000000000000" pitchFamily="2" charset="-78"/>
              </a:rPr>
              <a:t> اولیه دستگاه تصفیه آب ساخته شده و برآورد هزینه هر لیتر آب تصفیه شده</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285510" y="1986143"/>
            <a:ext cx="4653565" cy="3914918"/>
          </a:xfrm>
          <a:prstGeom prst="rect">
            <a:avLst/>
          </a:prstGeom>
        </p:spPr>
        <p:txBody>
          <a:bodyPr wrap="square">
            <a:spAutoFit/>
          </a:bodyPr>
          <a:lstStyle/>
          <a:p>
            <a:pPr marL="457200" lvl="0" indent="-457200" algn="just" rtl="1">
              <a:lnSpc>
                <a:spcPct val="115000"/>
              </a:lnSpc>
              <a:buClr>
                <a:srgbClr val="FF0000"/>
              </a:buClr>
              <a:buSzPct val="120000"/>
              <a:buFont typeface="Wingdings" panose="05000000000000000000" pitchFamily="2" charset="2"/>
              <a:buChar char="ü"/>
              <a:tabLst>
                <a:tab pos="1283335" algn="l"/>
              </a:tabLst>
            </a:pPr>
            <a:r>
              <a:rPr lang="fa-IR" sz="24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بر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اساس نتایج حاصله مشخص شد که کمترین میزان هزینه تمام شده کل دستگاه برابر با 1625000 تومان و بیشترین میزان آن برابر با 2135000 تومان می باشد. لازم به توضیح است که شش جزء اول مندرج در جدول (5)، با دامنه قیمتی 355000-280000 تومان جزو اجزای مصرفی و قابل تعویض هستند در حالیکه سایر موارد دارای داوام بالا بوده و چند ساله می باشند. </a:t>
            </a:r>
            <a:endPar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76882" y="203121"/>
            <a:ext cx="6683735" cy="6460590"/>
          </a:xfrm>
          <a:prstGeom prst="rect">
            <a:avLst/>
          </a:prstGeom>
        </p:spPr>
      </p:pic>
    </p:spTree>
    <p:extLst>
      <p:ext uri="{BB962C8B-B14F-4D97-AF65-F5344CB8AC3E}">
        <p14:creationId xmlns:p14="http://schemas.microsoft.com/office/powerpoint/2010/main" val="218076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73554" y="167426"/>
            <a:ext cx="142991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296215" y="167426"/>
            <a:ext cx="10028820" cy="517065"/>
          </a:xfrm>
          <a:prstGeom prst="rect">
            <a:avLst/>
          </a:prstGeom>
        </p:spPr>
        <p:txBody>
          <a:bodyPr wrap="square">
            <a:spAutoFit/>
          </a:bodyPr>
          <a:lstStyle/>
          <a:p>
            <a:pPr marL="342900" lvl="0" indent="-342900" algn="just" rtl="1">
              <a:lnSpc>
                <a:spcPct val="115000"/>
              </a:lnSpc>
              <a:buClr>
                <a:srgbClr val="000099"/>
              </a:buClr>
              <a:buSzPct val="100000"/>
              <a:buFont typeface="Wingdings" panose="05000000000000000000" pitchFamily="2" charset="2"/>
              <a:buChar char=""/>
            </a:pPr>
            <a:r>
              <a:rPr lang="fa-IR" sz="2400" b="1" dirty="0" smtClean="0">
                <a:solidFill>
                  <a:prstClr val="black"/>
                </a:solidFill>
                <a:latin typeface="Times New Roman" panose="02020603050405020304" pitchFamily="18" charset="0"/>
                <a:ea typeface="Calibri" panose="020F0502020204030204" pitchFamily="34" charset="0"/>
                <a:cs typeface="B Titr" panose="00000700000000000000" pitchFamily="2" charset="-78"/>
              </a:rPr>
              <a:t>بررسی </a:t>
            </a:r>
            <a:r>
              <a:rPr lang="fa-IR" sz="2400" b="1" dirty="0">
                <a:solidFill>
                  <a:srgbClr val="000099"/>
                </a:solidFill>
                <a:latin typeface="Times New Roman" panose="02020603050405020304" pitchFamily="18" charset="0"/>
                <a:ea typeface="Calibri" panose="020F0502020204030204" pitchFamily="34" charset="0"/>
                <a:cs typeface="B Titr" panose="00000700000000000000" pitchFamily="2" charset="-78"/>
              </a:rPr>
              <a:t>هزینه</a:t>
            </a:r>
            <a:r>
              <a:rPr lang="fa-IR" sz="2400" b="1" dirty="0">
                <a:solidFill>
                  <a:prstClr val="black"/>
                </a:solidFill>
                <a:latin typeface="Times New Roman" panose="02020603050405020304" pitchFamily="18" charset="0"/>
                <a:ea typeface="Calibri" panose="020F0502020204030204" pitchFamily="34" charset="0"/>
                <a:cs typeface="B Titr" panose="00000700000000000000" pitchFamily="2" charset="-78"/>
              </a:rPr>
              <a:t> اولیه دستگاه تصفیه آب ساخته شده و برآورد هزینه هر لیتر آب تصفیه شده</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73289" y="1059605"/>
            <a:ext cx="11094971" cy="5229893"/>
          </a:xfrm>
          <a:prstGeom prst="rect">
            <a:avLst/>
          </a:prstGeom>
        </p:spPr>
        <p:txBody>
          <a:bodyPr wrap="square">
            <a:spAutoFit/>
          </a:bodyPr>
          <a:lstStyle/>
          <a:p>
            <a:pPr algn="just" rtl="1">
              <a:lnSpc>
                <a:spcPct val="107000"/>
              </a:lnSpc>
              <a:spcAft>
                <a:spcPts val="0"/>
              </a:spcAft>
            </a:pP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صورتیکه فرض شود برای شرایط بحران در هر چادر یک خانوار 4 نفره ساکن شود و روزانه هر نفر 6 لیتر آب قابل شرب و پخت و پز استفاده نماید، در نتیجه خانوار چهار نفره مذکور در هر ماه 720 لیتر و در 6 ماه 4320 لیترآب قابل شرب نیاز دارند. باتوجه به اینکه فیلترهای مصرفی دستگاه تصفیه شماره 1(برای تصفیه آب با کدورت پایین) مورد نظر بعد از تصفیه 2500-2000 لیتر آب خام باید تعویض شوند، لذا میتوان گفت که 6 فیلتر دستگاه بعد از هر </a:t>
            </a:r>
            <a:r>
              <a:rPr lang="fa-IR" sz="2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6 ماه </a:t>
            </a: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باید تعویض گردند. در صورتیکه فرض شود سایر اجزای دستگاه قابلیت استفاده در 4 دوره شش </a:t>
            </a:r>
            <a:r>
              <a:rPr lang="fa-IR" sz="2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ماهه </a:t>
            </a: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(برابر با 2 سال) را داشته باشند، آنگاه نتایج حاصل از صرف هزینه اولیه و هزینه بهره برداری برای تولید  (4</a:t>
            </a:r>
            <a:r>
              <a:rPr lang="fa-IR" sz="2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4320=17280 لیتر) بصورت جدول شماره (6) است. با توجه به اینکه دستگاه شماره (2) برای تصفیه آب با کدورت بالاتر بکار می رود لذا فرض میشود که فیلترهای قابل تعویض دستگاه توانایی تصفیه </a:t>
            </a:r>
            <a:r>
              <a:rPr lang="fa-IR" sz="2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2000 </a:t>
            </a:r>
            <a:r>
              <a:rPr lang="fa-IR"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2500 </a:t>
            </a:r>
            <a:r>
              <a:rPr lang="fa-IR" sz="2600" dirty="0">
                <a:solidFill>
                  <a:srgbClr val="000000"/>
                </a:solidFill>
                <a:latin typeface="Calibri" panose="020F0502020204030204" pitchFamily="34" charset="0"/>
                <a:ea typeface="Calibri" panose="020F0502020204030204" pitchFamily="34" charset="0"/>
                <a:cs typeface="B Nazanin" panose="00000400000000000000" pitchFamily="2" charset="-78"/>
              </a:rPr>
              <a:t>لیتر آب خام با کدورت بالا را داشته باشند، بر این اساس برای تولید 17280 لیتر آب با کدورت بالادر طی دو سال، ضروت دارد که  8 دوره سه ماهه، فیلترهای دستگاه تعویض گردد که نتایج ارزیابی هزینه دستگاه در جدول 6 ارائه شده است. لازم به توضیح است که برای هر کدام از اجزای دستگاه های تصفیه مورد بررسی در این مطالعه، حداکثر هزینه در نظر گرفته شده است.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896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0602" y="2090403"/>
            <a:ext cx="10373865" cy="3564902"/>
          </a:xfrm>
          <a:prstGeom prst="rect">
            <a:avLst/>
          </a:prstGeom>
        </p:spPr>
      </p:pic>
      <p:sp>
        <p:nvSpPr>
          <p:cNvPr id="5" name="Rectangle 4"/>
          <p:cNvSpPr/>
          <p:nvPr/>
        </p:nvSpPr>
        <p:spPr>
          <a:xfrm>
            <a:off x="206063" y="555224"/>
            <a:ext cx="10028820" cy="517065"/>
          </a:xfrm>
          <a:prstGeom prst="rect">
            <a:avLst/>
          </a:prstGeom>
        </p:spPr>
        <p:txBody>
          <a:bodyPr wrap="square">
            <a:spAutoFit/>
          </a:bodyPr>
          <a:lstStyle/>
          <a:p>
            <a:pPr marL="342900" lvl="0" indent="-342900" algn="just" rtl="1">
              <a:lnSpc>
                <a:spcPct val="115000"/>
              </a:lnSpc>
              <a:buClr>
                <a:srgbClr val="000099"/>
              </a:buClr>
              <a:buSzPct val="100000"/>
              <a:buFont typeface="Wingdings" panose="05000000000000000000" pitchFamily="2" charset="2"/>
              <a:buChar char=""/>
            </a:pPr>
            <a:r>
              <a:rPr lang="fa-IR" sz="2400" b="1" dirty="0" smtClean="0">
                <a:solidFill>
                  <a:prstClr val="black"/>
                </a:solidFill>
                <a:latin typeface="Times New Roman" panose="02020603050405020304" pitchFamily="18" charset="0"/>
                <a:ea typeface="Calibri" panose="020F0502020204030204" pitchFamily="34" charset="0"/>
                <a:cs typeface="B Titr" panose="00000700000000000000" pitchFamily="2" charset="-78"/>
              </a:rPr>
              <a:t>بررسی </a:t>
            </a:r>
            <a:r>
              <a:rPr lang="fa-IR" sz="2400" b="1" dirty="0">
                <a:solidFill>
                  <a:srgbClr val="000099"/>
                </a:solidFill>
                <a:latin typeface="Times New Roman" panose="02020603050405020304" pitchFamily="18" charset="0"/>
                <a:ea typeface="Calibri" panose="020F0502020204030204" pitchFamily="34" charset="0"/>
                <a:cs typeface="B Titr" panose="00000700000000000000" pitchFamily="2" charset="-78"/>
              </a:rPr>
              <a:t>هزینه</a:t>
            </a:r>
            <a:r>
              <a:rPr lang="fa-IR" sz="2400" b="1" dirty="0">
                <a:solidFill>
                  <a:prstClr val="black"/>
                </a:solidFill>
                <a:latin typeface="Times New Roman" panose="02020603050405020304" pitchFamily="18" charset="0"/>
                <a:ea typeface="Calibri" panose="020F0502020204030204" pitchFamily="34" charset="0"/>
                <a:cs typeface="B Titr" panose="00000700000000000000" pitchFamily="2" charset="-78"/>
              </a:rPr>
              <a:t> اولیه دستگاه تصفیه آب ساخته شده و برآورد هزینه هر لیتر آب تصفیه شده</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10509160" y="490590"/>
            <a:ext cx="142991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نتایج</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132032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0483" y="42218"/>
            <a:ext cx="215077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نتیجه گیری</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Rectangle 4"/>
          <p:cNvSpPr/>
          <p:nvPr/>
        </p:nvSpPr>
        <p:spPr>
          <a:xfrm>
            <a:off x="412125" y="796485"/>
            <a:ext cx="11230376" cy="5693866"/>
          </a:xfrm>
          <a:prstGeom prst="rect">
            <a:avLst/>
          </a:prstGeom>
        </p:spPr>
        <p:txBody>
          <a:bodyPr wrap="square">
            <a:spAutoFit/>
          </a:bodyPr>
          <a:lstStyle/>
          <a:p>
            <a:pPr marL="342900" indent="-342900" algn="just" rtl="1">
              <a:buClr>
                <a:srgbClr val="FF0000"/>
              </a:buClr>
              <a:buSzPct val="120000"/>
              <a:buFont typeface="Wingdings" panose="05000000000000000000" pitchFamily="2" charset="2"/>
              <a:buChar char="v"/>
            </a:pPr>
            <a:r>
              <a:rPr lang="fa-IR" sz="2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 اساس </a:t>
            </a:r>
            <a:r>
              <a:rPr lang="fa-IR" sz="28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نتایج </a:t>
            </a:r>
            <a:r>
              <a:rPr lang="fa-IR" sz="2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حاصل از مطالعه حاضر میتوان نتیجه گیری نمود که دستگاه تصفیه آب آشامیدنی برای شرایط بحران (مانند زلزله، سیل و غیره) و شرایط نامتعارف (ویلاها و روستاهای دوردست و صعب العبور و...)، بسیار کاربردی می باشد. </a:t>
            </a:r>
            <a:r>
              <a:rPr lang="fa-IR" sz="2800" dirty="0">
                <a:solidFill>
                  <a:srgbClr val="000099"/>
                </a:solidFill>
                <a:latin typeface="Times New Roman" panose="02020603050405020304" pitchFamily="18" charset="0"/>
                <a:ea typeface="Times New Roman" panose="02020603050405020304" pitchFamily="18" charset="0"/>
                <a:cs typeface="B Nazanin" panose="00000400000000000000" pitchFamily="2" charset="-78"/>
              </a:rPr>
              <a:t>زیرا از مهمترین ویژگی های دستگاه تصفیه ساخته شده، میتوان به مواردی از جمله عدم نیاز به انرژی برق، کم وزن و کم حجم بودن، قابلیت جابجایی آسان، بهره برداری آسان، عدم نیاز به بهره بردار متخصص، دارای هزینه-اثربخشی بسیار مناسب و غیره اشاره نمود. </a:t>
            </a:r>
            <a:endParaRPr lang="fa-IR" sz="2800" dirty="0" smtClean="0">
              <a:solidFill>
                <a:srgbClr val="000099"/>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buClr>
                <a:srgbClr val="FF0000"/>
              </a:buClr>
              <a:buSzPct val="120000"/>
            </a:pPr>
            <a:endParaRPr lang="fa-IR" sz="2800" dirty="0" smtClean="0">
              <a:solidFill>
                <a:srgbClr val="000099"/>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Clr>
                <a:srgbClr val="FF0000"/>
              </a:buClr>
              <a:buSzPct val="120000"/>
              <a:buFont typeface="Wingdings" panose="05000000000000000000" pitchFamily="2" charset="2"/>
              <a:buChar char="v"/>
            </a:pPr>
            <a:r>
              <a:rPr lang="fa-IR" sz="2800" dirty="0">
                <a:solidFill>
                  <a:srgbClr val="000099"/>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 اساس نتایج حاصل از مطالعه حاضر میتوان گفت که کارایی دستگاه تصفیه آب مورد نظر بسیار بالا بوده و بطوریکه کیفیت آب تصفیه شده از نظر تمامی پارامترهای فیزیکی، شیمیایی و میکروبی با استانداردهای کیفیت آب شرب ( 1053 و 1011) مطابقت دارد. </a:t>
            </a:r>
            <a:endParaRPr lang="fa-IR" sz="28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Clr>
                <a:srgbClr val="FF0000"/>
              </a:buClr>
              <a:buSzPct val="120000"/>
              <a:buFont typeface="Wingdings" panose="05000000000000000000" pitchFamily="2" charset="2"/>
              <a:buChar char="v"/>
            </a:pPr>
            <a:endParaRPr lang="fa-IR" sz="2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Clr>
                <a:srgbClr val="FF0000"/>
              </a:buClr>
              <a:buSzPct val="120000"/>
              <a:buFont typeface="Wingdings" panose="05000000000000000000" pitchFamily="2" charset="2"/>
              <a:buChar char="v"/>
            </a:pPr>
            <a:r>
              <a:rPr lang="fa-IR" sz="28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نتایج مطالعه نشان داد که هزینه تولید هر لیتر آب شرب با استفاده از دستگاه تصفیه آب مورد ادعا در مطالعه حاضر، بین 8 -5 برابر کمتر از هزینه خرید هر لیتر آب بطری شده می باشد. </a:t>
            </a:r>
            <a:endParaRPr lang="en-US" sz="3600" dirty="0">
              <a:solidFill>
                <a:srgbClr val="000099"/>
              </a:solidFill>
            </a:endParaRPr>
          </a:p>
        </p:txBody>
      </p:sp>
    </p:spTree>
    <p:extLst>
      <p:ext uri="{BB962C8B-B14F-4D97-AF65-F5344CB8AC3E}">
        <p14:creationId xmlns:p14="http://schemas.microsoft.com/office/powerpoint/2010/main" val="323355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609" y="1720243"/>
            <a:ext cx="11011437" cy="4056495"/>
          </a:xfrm>
          <a:prstGeom prst="rect">
            <a:avLst/>
          </a:prstGeom>
        </p:spPr>
        <p:txBody>
          <a:bodyPr wrap="square">
            <a:spAutoFit/>
          </a:bodyPr>
          <a:lstStyle/>
          <a:p>
            <a:pPr algn="just" rtl="1">
              <a:lnSpc>
                <a:spcPct val="115000"/>
              </a:lnSpc>
              <a:spcAft>
                <a:spcPts val="0"/>
              </a:spcAft>
              <a:tabLst>
                <a:tab pos="1283335" algn="l"/>
              </a:tabLst>
            </a:pPr>
            <a:r>
              <a:rPr lang="fa-IR" sz="32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نهایت میتوان </a:t>
            </a:r>
            <a:r>
              <a:rPr lang="fa-IR" sz="3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نتیجه گرفت که دستگاه تصفیه آب قابل حمل مورد ادعا در مطالعه حاضر، میتواند برای شرایط بحران و شرایط نامتعارف بسیار کاربردی، کارا و دارای صرفه اقتصادی باشد. بنابراین پیشنهاد میشود که در صورت ساخت دستگاه تصفیه آب مورد ادعا بصورت صنعتی و مورد حمایت قرار گرفتن از طرف نهادهای حامی مانند شرکت های آب و فاضلاب، هلال احمر، سازمان مدیریت بحران و غیره، میتواند برای شرایط بحران در داخل کشور مورد استفاده قرار گیرد و مشکل تأمین آب آشامیدنی در شرایط بحران را تا حد زیادی برطرف نماید.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4082600" y="209643"/>
            <a:ext cx="309093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پیشنهاد کاربردی</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168926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0732" y="151997"/>
            <a:ext cx="4974801" cy="653007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36503" y="151996"/>
            <a:ext cx="4770348" cy="6682645"/>
          </a:xfrm>
          <a:prstGeom prst="rect">
            <a:avLst/>
          </a:prstGeom>
        </p:spPr>
      </p:pic>
      <p:sp>
        <p:nvSpPr>
          <p:cNvPr id="6" name="Left Arrow 5"/>
          <p:cNvSpPr/>
          <p:nvPr/>
        </p:nvSpPr>
        <p:spPr>
          <a:xfrm>
            <a:off x="5576552" y="3039414"/>
            <a:ext cx="919062" cy="7727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36717" y="267906"/>
            <a:ext cx="169645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پیام پژوهشی</a:t>
            </a:r>
            <a:endPar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3051381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9508" y="1851137"/>
            <a:ext cx="7246311" cy="4601672"/>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4936717" y="267906"/>
            <a:ext cx="169645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پیام پژوهشی</a:t>
            </a:r>
            <a:endPar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289947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7267" y="196886"/>
            <a:ext cx="5787162"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مقدمه، اهمیت موضوع و ضرورت انجام تحقیق</a:t>
            </a:r>
            <a:endPar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TextBox 4"/>
          <p:cNvSpPr txBox="1"/>
          <p:nvPr/>
        </p:nvSpPr>
        <p:spPr>
          <a:xfrm>
            <a:off x="965916" y="1168489"/>
            <a:ext cx="10625070" cy="5324535"/>
          </a:xfrm>
          <a:prstGeom prst="rect">
            <a:avLst/>
          </a:prstGeom>
          <a:noFill/>
        </p:spPr>
        <p:txBody>
          <a:bodyPr wrap="square" rtlCol="0">
            <a:spAutoFit/>
          </a:body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sz="30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جهت رفع مشکل</a:t>
            </a:r>
            <a:r>
              <a:rPr kumimoji="0" lang="fa-IR" sz="3000" b="1" i="0" u="none" strike="noStrike" kern="1200" cap="none" spc="0" normalizeH="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 </a:t>
            </a:r>
            <a:r>
              <a:rPr kumimoji="0" lang="fa-IR" sz="30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تأمین آب آشامیدنی در شرایط</a:t>
            </a:r>
            <a:r>
              <a:rPr kumimoji="0" lang="fa-IR" sz="3000" b="1" i="0" u="none" strike="noStrike" kern="1200" cap="none" spc="0" normalizeH="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 بحران و نامتعارف باید از سیستم تصفیه ای آبی با خصوصیات زیر استفاده نمود</a:t>
            </a:r>
            <a:r>
              <a:rPr kumimoji="0" lang="fa-IR" sz="30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 </a:t>
            </a:r>
          </a:p>
          <a:p>
            <a:pPr marL="457200" marR="0" lvl="0" indent="-58738" algn="r" defTabSz="914400" rtl="1" eaLnBrk="1" fontAlgn="auto" latinLnBrk="0" hangingPunct="1">
              <a:lnSpc>
                <a:spcPct val="150000"/>
              </a:lnSpc>
              <a:spcBef>
                <a:spcPts val="0"/>
              </a:spcBef>
              <a:spcAft>
                <a:spcPts val="0"/>
              </a:spcAft>
              <a:buClr>
                <a:srgbClr val="FF0000"/>
              </a:buClr>
              <a:buSzTx/>
              <a:buFont typeface="Courier New" panose="02070309020205020404" pitchFamily="49" charset="0"/>
              <a:buChar char="o"/>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  </a:t>
            </a:r>
            <a:r>
              <a:rPr kumimoji="0" lang="fa-IR" sz="2800" b="1" i="0" u="none" strike="noStrike" kern="1200" cap="none" spc="0" normalizeH="0" baseline="0" noProof="0" dirty="0" smtClean="0">
                <a:ln>
                  <a:noFill/>
                </a:ln>
                <a:solidFill>
                  <a:prstClr val="black"/>
                </a:solidFill>
                <a:effectLst/>
                <a:uLnTx/>
                <a:uFillTx/>
                <a:latin typeface="Calibri" panose="020F0502020204030204"/>
                <a:cs typeface="B Mitra" panose="00000400000000000000" pitchFamily="2" charset="-78"/>
              </a:rPr>
              <a:t>به انرژی</a:t>
            </a:r>
            <a:r>
              <a:rPr kumimoji="0" lang="fa-IR" sz="2800" b="1" i="0" u="none" strike="noStrike" kern="1200" cap="none" spc="0" normalizeH="0" noProof="0" dirty="0" smtClean="0">
                <a:ln>
                  <a:noFill/>
                </a:ln>
                <a:solidFill>
                  <a:prstClr val="black"/>
                </a:solidFill>
                <a:effectLst/>
                <a:uLnTx/>
                <a:uFillTx/>
                <a:latin typeface="Calibri" panose="020F0502020204030204"/>
                <a:cs typeface="B Mitra" panose="00000400000000000000" pitchFamily="2" charset="-78"/>
              </a:rPr>
              <a:t> برق نیاز نداشته باشد. </a:t>
            </a:r>
          </a:p>
          <a:p>
            <a:pPr marL="457200" marR="0" lvl="0" indent="-58738" algn="r" defTabSz="914400" rtl="1" eaLnBrk="1" fontAlgn="auto" latinLnBrk="0" hangingPunct="1">
              <a:lnSpc>
                <a:spcPct val="150000"/>
              </a:lnSpc>
              <a:spcBef>
                <a:spcPts val="0"/>
              </a:spcBef>
              <a:spcAft>
                <a:spcPts val="0"/>
              </a:spcAft>
              <a:buClr>
                <a:srgbClr val="FF0000"/>
              </a:buClr>
              <a:buSzTx/>
              <a:buFont typeface="Courier New" panose="02070309020205020404" pitchFamily="49" charset="0"/>
              <a:buChar char="o"/>
              <a:tabLst/>
              <a:defRPr/>
            </a:pPr>
            <a:r>
              <a:rPr lang="fa-IR" sz="2800" b="1" noProof="0" dirty="0" smtClean="0">
                <a:solidFill>
                  <a:prstClr val="black"/>
                </a:solidFill>
                <a:latin typeface="Calibri" panose="020F0502020204030204"/>
                <a:cs typeface="B Mitra" panose="00000400000000000000" pitchFamily="2" charset="-78"/>
              </a:rPr>
              <a:t> با استفاده از نیرو محرکه دستی، راهبری شود. </a:t>
            </a:r>
          </a:p>
          <a:p>
            <a:pPr marL="457200" marR="0" lvl="0" indent="-58738" algn="r" defTabSz="914400" rtl="1" eaLnBrk="1" fontAlgn="auto" latinLnBrk="0" hangingPunct="1">
              <a:lnSpc>
                <a:spcPct val="150000"/>
              </a:lnSpc>
              <a:spcBef>
                <a:spcPts val="0"/>
              </a:spcBef>
              <a:spcAft>
                <a:spcPts val="0"/>
              </a:spcAft>
              <a:buClr>
                <a:srgbClr val="FF0000"/>
              </a:buClr>
              <a:buSzTx/>
              <a:buFont typeface="Courier New" panose="02070309020205020404" pitchFamily="49" charset="0"/>
              <a:buChar char="o"/>
              <a:tabLst/>
              <a:defRPr/>
            </a:pPr>
            <a:r>
              <a:rPr kumimoji="0" lang="fa-IR" sz="2800" b="1" i="0" u="none" strike="noStrike" kern="1200" cap="none" spc="0" normalizeH="0" baseline="0" dirty="0" smtClean="0">
                <a:ln>
                  <a:noFill/>
                </a:ln>
                <a:solidFill>
                  <a:prstClr val="black"/>
                </a:solidFill>
                <a:effectLst/>
                <a:uLnTx/>
                <a:uFillTx/>
                <a:latin typeface="Calibri" panose="020F0502020204030204"/>
                <a:cs typeface="B Mitra" panose="00000400000000000000" pitchFamily="2" charset="-78"/>
              </a:rPr>
              <a:t> بهره</a:t>
            </a:r>
            <a:r>
              <a:rPr kumimoji="0" lang="fa-IR" sz="2800" b="1" i="0" u="none" strike="noStrike" kern="1200" cap="none" spc="0" normalizeH="0" dirty="0" smtClean="0">
                <a:ln>
                  <a:noFill/>
                </a:ln>
                <a:solidFill>
                  <a:prstClr val="black"/>
                </a:solidFill>
                <a:effectLst/>
                <a:uLnTx/>
                <a:uFillTx/>
                <a:latin typeface="Calibri" panose="020F0502020204030204"/>
                <a:cs typeface="B Mitra" panose="00000400000000000000" pitchFamily="2" charset="-78"/>
              </a:rPr>
              <a:t> برداری از آن آسان باشد [</a:t>
            </a:r>
            <a:r>
              <a:rPr kumimoji="0" lang="fa-IR" sz="2800" i="0" u="none" strike="noStrike" kern="1200" cap="none" spc="0" normalizeH="0" dirty="0" smtClean="0">
                <a:ln>
                  <a:noFill/>
                </a:ln>
                <a:solidFill>
                  <a:prstClr val="black"/>
                </a:solidFill>
                <a:effectLst/>
                <a:uLnTx/>
                <a:uFillTx/>
                <a:latin typeface="Calibri" panose="020F0502020204030204"/>
                <a:cs typeface="B Mitra" panose="00000400000000000000" pitchFamily="2" charset="-78"/>
              </a:rPr>
              <a:t>عدم نیاز به تخصص خاص</a:t>
            </a:r>
            <a:r>
              <a:rPr kumimoji="0" lang="fa-IR" sz="2800" b="1" i="0" u="none" strike="noStrike" kern="1200" cap="none" spc="0" normalizeH="0" dirty="0" smtClean="0">
                <a:ln>
                  <a:noFill/>
                </a:ln>
                <a:solidFill>
                  <a:prstClr val="black"/>
                </a:solidFill>
                <a:effectLst/>
                <a:uLnTx/>
                <a:uFillTx/>
                <a:latin typeface="Calibri" panose="020F0502020204030204"/>
                <a:cs typeface="B Mitra" panose="00000400000000000000" pitchFamily="2" charset="-78"/>
              </a:rPr>
              <a:t>]. </a:t>
            </a:r>
          </a:p>
          <a:p>
            <a:pPr marL="457200" lvl="0" indent="-58738" algn="r" rtl="1">
              <a:lnSpc>
                <a:spcPct val="150000"/>
              </a:lnSpc>
              <a:buClr>
                <a:srgbClr val="FF0000"/>
              </a:buClr>
              <a:buFont typeface="Courier New" panose="02070309020205020404" pitchFamily="49" charset="0"/>
              <a:buChar char="o"/>
              <a:defRPr/>
            </a:pPr>
            <a:r>
              <a:rPr lang="fa-IR" sz="2800" b="1" dirty="0">
                <a:solidFill>
                  <a:prstClr val="black"/>
                </a:solidFill>
                <a:latin typeface="Calibri" panose="020F0502020204030204"/>
                <a:cs typeface="B Mitra" panose="00000400000000000000" pitchFamily="2" charset="-78"/>
              </a:rPr>
              <a:t> </a:t>
            </a:r>
            <a:r>
              <a:rPr lang="fa-IR" sz="2800" b="1" dirty="0" smtClean="0">
                <a:solidFill>
                  <a:prstClr val="black"/>
                </a:solidFill>
                <a:latin typeface="Calibri" panose="020F0502020204030204"/>
                <a:cs typeface="B Mitra" panose="00000400000000000000" pitchFamily="2" charset="-78"/>
              </a:rPr>
              <a:t>براحتی قابل حمل باشد </a:t>
            </a:r>
            <a:r>
              <a:rPr lang="fa-IR" sz="2800" b="1" dirty="0" smtClean="0">
                <a:solidFill>
                  <a:prstClr val="black"/>
                </a:solidFill>
                <a:cs typeface="B Mitra" panose="00000400000000000000" pitchFamily="2" charset="-78"/>
              </a:rPr>
              <a:t>[</a:t>
            </a:r>
            <a:r>
              <a:rPr lang="fa-IR" sz="2800" dirty="0" smtClean="0">
                <a:solidFill>
                  <a:prstClr val="black"/>
                </a:solidFill>
                <a:cs typeface="B Mitra" panose="00000400000000000000" pitchFamily="2" charset="-78"/>
              </a:rPr>
              <a:t>دارای وزن و حجم کم</a:t>
            </a:r>
            <a:r>
              <a:rPr lang="fa-IR" sz="2800" b="1" dirty="0" smtClean="0">
                <a:solidFill>
                  <a:prstClr val="black"/>
                </a:solidFill>
                <a:cs typeface="B Mitra" panose="00000400000000000000" pitchFamily="2" charset="-78"/>
              </a:rPr>
              <a:t>]. </a:t>
            </a:r>
          </a:p>
          <a:p>
            <a:pPr marL="457200" lvl="0" indent="-58738" algn="r" rtl="1">
              <a:lnSpc>
                <a:spcPct val="150000"/>
              </a:lnSpc>
              <a:buClr>
                <a:srgbClr val="FF0000"/>
              </a:buClr>
              <a:buFont typeface="Courier New" panose="02070309020205020404" pitchFamily="49" charset="0"/>
              <a:buChar char="o"/>
              <a:defRPr/>
            </a:pPr>
            <a:r>
              <a:rPr lang="fa-IR" sz="2800" b="1" dirty="0" smtClean="0">
                <a:solidFill>
                  <a:prstClr val="black"/>
                </a:solidFill>
                <a:cs typeface="B Mitra" panose="00000400000000000000" pitchFamily="2" charset="-78"/>
              </a:rPr>
              <a:t> قابلیت آسان تعویض فیلترهای دستگاه تصفیه</a:t>
            </a:r>
          </a:p>
          <a:p>
            <a:pPr marL="457200" lvl="0" indent="-58738" algn="r" rtl="1">
              <a:lnSpc>
                <a:spcPct val="150000"/>
              </a:lnSpc>
              <a:buClr>
                <a:srgbClr val="FF0000"/>
              </a:buClr>
              <a:buFont typeface="Courier New" panose="02070309020205020404" pitchFamily="49" charset="0"/>
              <a:buChar char="o"/>
              <a:defRPr/>
            </a:pPr>
            <a:r>
              <a:rPr kumimoji="0" lang="fa-IR" sz="2800" b="1" i="0" u="none" strike="noStrike" kern="1200" cap="none" spc="0" normalizeH="0" dirty="0" smtClean="0">
                <a:ln>
                  <a:noFill/>
                </a:ln>
                <a:solidFill>
                  <a:prstClr val="black"/>
                </a:solidFill>
                <a:effectLst/>
                <a:uLnTx/>
                <a:uFillTx/>
                <a:latin typeface="Calibri" panose="020F0502020204030204"/>
                <a:cs typeface="B Mitra" panose="00000400000000000000" pitchFamily="2" charset="-78"/>
              </a:rPr>
              <a:t>دارای صرفه اقتصادی باشد. </a:t>
            </a:r>
            <a:endParaRPr kumimoji="0" lang="fa-IR" sz="2800" b="1" i="0" u="none" strike="noStrike" kern="1200" cap="none" spc="0" normalizeH="0" baseline="0" noProof="0" dirty="0" smtClean="0">
              <a:ln>
                <a:noFill/>
              </a:ln>
              <a:solidFill>
                <a:prstClr val="black"/>
              </a:solidFill>
              <a:effectLst/>
              <a:uLnTx/>
              <a:uFillTx/>
              <a:latin typeface="Calibri" panose="020F0502020204030204"/>
              <a:cs typeface="B Mitra" panose="00000400000000000000" pitchFamily="2" charset="-78"/>
            </a:endParaRPr>
          </a:p>
          <a:p>
            <a:pPr marL="398462"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       </a:t>
            </a:r>
            <a:endPar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p:txBody>
      </p:sp>
    </p:spTree>
    <p:extLst>
      <p:ext uri="{BB962C8B-B14F-4D97-AF65-F5344CB8AC3E}">
        <p14:creationId xmlns:p14="http://schemas.microsoft.com/office/powerpoint/2010/main" val="742116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2417" y="158250"/>
            <a:ext cx="280237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اهداف اصلی و فرعی</a:t>
            </a:r>
            <a:endPar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TextBox 4"/>
          <p:cNvSpPr txBox="1"/>
          <p:nvPr/>
        </p:nvSpPr>
        <p:spPr>
          <a:xfrm>
            <a:off x="489398" y="419860"/>
            <a:ext cx="11294772" cy="1384995"/>
          </a:xfrm>
          <a:prstGeom prst="rect">
            <a:avLst/>
          </a:prstGeom>
          <a:noFill/>
        </p:spPr>
        <p:txBody>
          <a:bodyPr wrap="square" rtlCol="0">
            <a:spAutoFit/>
          </a:bodyPr>
          <a:lstStyle/>
          <a:p>
            <a:pPr marR="0" lvl="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sz="28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cs typeface="B Titr" panose="00000700000000000000" pitchFamily="2" charset="-78"/>
              </a:rPr>
              <a:t>هدف اصلی: </a:t>
            </a:r>
          </a:p>
          <a:p>
            <a:pPr marL="747713" lvl="0" algn="just" rtl="1">
              <a:buClr>
                <a:srgbClr val="FF0000"/>
              </a:buClr>
              <a:buFont typeface="Courier New" panose="02070309020205020404" pitchFamily="49" charset="0"/>
              <a:buChar char="o"/>
            </a:pPr>
            <a:r>
              <a:rPr lang="fa-IR" sz="2800" b="1" dirty="0" smtClean="0">
                <a:solidFill>
                  <a:prstClr val="black"/>
                </a:solidFill>
                <a:cs typeface="B Mitra" panose="00000400000000000000" pitchFamily="2" charset="-78"/>
              </a:rPr>
              <a:t> </a:t>
            </a:r>
            <a:r>
              <a:rPr lang="fa-IR" sz="2800" dirty="0">
                <a:solidFill>
                  <a:prstClr val="black"/>
                </a:solidFill>
                <a:cs typeface="B Mitra" panose="00000400000000000000" pitchFamily="2" charset="-78"/>
              </a:rPr>
              <a:t>طراحی، ساخت و امکان سنجی کاربرد دستگاه تصفیه آب آشامیدنی قابل حمل، با بهره برداری آسان،  بدون نیاز به انرژی برق و مواد شیمیایی برای زمان بحران (با تأکید بر زلزله) و شرایط نامتعارف</a:t>
            </a:r>
            <a:endParaRPr kumimoji="0" lang="fa-IR" sz="2800" i="0" u="none" strike="noStrike" kern="1200" cap="none" spc="0" normalizeH="0" baseline="0" noProof="0" dirty="0" smtClean="0">
              <a:ln>
                <a:noFill/>
              </a:ln>
              <a:solidFill>
                <a:prstClr val="black"/>
              </a:solidFill>
              <a:effectLst/>
              <a:uLnTx/>
              <a:uFillTx/>
              <a:latin typeface="Calibri" panose="020F0502020204030204"/>
              <a:cs typeface="B Mitra" panose="00000400000000000000" pitchFamily="2" charset="-78"/>
            </a:endParaRPr>
          </a:p>
        </p:txBody>
      </p:sp>
      <p:sp>
        <p:nvSpPr>
          <p:cNvPr id="7" name="TextBox 6"/>
          <p:cNvSpPr txBox="1"/>
          <p:nvPr/>
        </p:nvSpPr>
        <p:spPr>
          <a:xfrm>
            <a:off x="489398" y="2085189"/>
            <a:ext cx="11333412" cy="4585871"/>
          </a:xfrm>
          <a:prstGeom prst="rect">
            <a:avLst/>
          </a:prstGeom>
          <a:noFill/>
        </p:spPr>
        <p:txBody>
          <a:bodyPr wrap="square" rtlCol="0">
            <a:spAutoFit/>
          </a:bodyPr>
          <a:lstStyle/>
          <a:p>
            <a:pPr marR="0" lvl="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sz="28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cs typeface="B Titr" panose="00000700000000000000" pitchFamily="2" charset="-78"/>
              </a:rPr>
              <a:t>اهداف فرعی: </a:t>
            </a:r>
          </a:p>
          <a:p>
            <a:pPr marL="747713" lvl="0" algn="just" rtl="1">
              <a:buClr>
                <a:srgbClr val="FF0000"/>
              </a:buClr>
              <a:buFont typeface="Courier New" panose="02070309020205020404" pitchFamily="49" charset="0"/>
              <a:buChar char="o"/>
            </a:pPr>
            <a:r>
              <a:rPr lang="fa-IR" sz="2800" dirty="0" smtClean="0">
                <a:solidFill>
                  <a:prstClr val="black"/>
                </a:solidFill>
                <a:cs typeface="B Mitra" panose="00000400000000000000" pitchFamily="2" charset="-78"/>
              </a:rPr>
              <a:t> </a:t>
            </a:r>
            <a:r>
              <a:rPr lang="fa-IR" sz="3200" u="sng" dirty="0" smtClean="0">
                <a:solidFill>
                  <a:srgbClr val="FF0000"/>
                </a:solidFill>
                <a:effectLst>
                  <a:outerShdw blurRad="38100" dist="38100" dir="2700000" algn="tl">
                    <a:srgbClr val="000000">
                      <a:alpha val="43137"/>
                    </a:srgbClr>
                  </a:outerShdw>
                </a:effectLst>
                <a:cs typeface="B Mitra" panose="00000400000000000000" pitchFamily="2" charset="-78"/>
              </a:rPr>
              <a:t>طراحی</a:t>
            </a:r>
            <a:r>
              <a:rPr lang="fa-IR" sz="2800" dirty="0" smtClean="0">
                <a:solidFill>
                  <a:prstClr val="black"/>
                </a:solidFill>
                <a:cs typeface="B Mitra" panose="00000400000000000000" pitchFamily="2" charset="-78"/>
              </a:rPr>
              <a:t> </a:t>
            </a:r>
            <a:r>
              <a:rPr lang="fa-IR" sz="2800" dirty="0">
                <a:solidFill>
                  <a:prstClr val="black"/>
                </a:solidFill>
                <a:cs typeface="B Mitra" panose="00000400000000000000" pitchFamily="2" charset="-78"/>
              </a:rPr>
              <a:t>دستگاه تصفیه آب آشامیدنی قابل حمل، با </a:t>
            </a:r>
            <a:r>
              <a:rPr lang="fa-IR" sz="2800" dirty="0" smtClean="0">
                <a:solidFill>
                  <a:prstClr val="black"/>
                </a:solidFill>
                <a:cs typeface="B Mitra" panose="00000400000000000000" pitchFamily="2" charset="-78"/>
              </a:rPr>
              <a:t>بهره برداری </a:t>
            </a:r>
            <a:r>
              <a:rPr lang="fa-IR" sz="2800" dirty="0">
                <a:solidFill>
                  <a:prstClr val="black"/>
                </a:solidFill>
                <a:cs typeface="B Mitra" panose="00000400000000000000" pitchFamily="2" charset="-78"/>
              </a:rPr>
              <a:t>آسان،  بدون نیاز به انرژی برق و مواد شیمیایی برای زمان بحران </a:t>
            </a:r>
            <a:r>
              <a:rPr lang="fa-IR" sz="2800" dirty="0" smtClean="0">
                <a:solidFill>
                  <a:prstClr val="black"/>
                </a:solidFill>
                <a:cs typeface="B Mitra" panose="00000400000000000000" pitchFamily="2" charset="-78"/>
              </a:rPr>
              <a:t>و </a:t>
            </a:r>
            <a:r>
              <a:rPr lang="fa-IR" sz="2800" dirty="0">
                <a:solidFill>
                  <a:prstClr val="black"/>
                </a:solidFill>
                <a:cs typeface="B Mitra" panose="00000400000000000000" pitchFamily="2" charset="-78"/>
              </a:rPr>
              <a:t>شرایط </a:t>
            </a:r>
            <a:r>
              <a:rPr lang="fa-IR" sz="2800" dirty="0" smtClean="0">
                <a:solidFill>
                  <a:prstClr val="black"/>
                </a:solidFill>
                <a:cs typeface="B Mitra" panose="00000400000000000000" pitchFamily="2" charset="-78"/>
              </a:rPr>
              <a:t>نامتعارف</a:t>
            </a:r>
          </a:p>
          <a:p>
            <a:pPr marL="747713" lvl="0" algn="just" rtl="1">
              <a:buClr>
                <a:srgbClr val="FF0000"/>
              </a:buClr>
            </a:pPr>
            <a:endParaRPr lang="fa-IR" sz="2800" dirty="0" smtClean="0">
              <a:solidFill>
                <a:prstClr val="black"/>
              </a:solidFill>
              <a:cs typeface="B Mitra" panose="00000400000000000000" pitchFamily="2" charset="-78"/>
            </a:endParaRPr>
          </a:p>
          <a:p>
            <a:pPr marL="747713" lvl="0" algn="just" rtl="1">
              <a:buClr>
                <a:srgbClr val="FF0000"/>
              </a:buClr>
              <a:buFont typeface="Courier New" panose="02070309020205020404" pitchFamily="49" charset="0"/>
              <a:buChar char="o"/>
            </a:pPr>
            <a:r>
              <a:rPr lang="fa-IR" sz="2800" dirty="0" smtClean="0">
                <a:solidFill>
                  <a:prstClr val="black"/>
                </a:solidFill>
                <a:cs typeface="B Mitra" panose="00000400000000000000" pitchFamily="2" charset="-78"/>
              </a:rPr>
              <a:t>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ساخت</a:t>
            </a:r>
            <a:r>
              <a:rPr lang="fa-IR" sz="2800" dirty="0" smtClean="0">
                <a:solidFill>
                  <a:prstClr val="black"/>
                </a:solidFill>
                <a:cs typeface="B Mitra" panose="00000400000000000000" pitchFamily="2" charset="-78"/>
              </a:rPr>
              <a:t> </a:t>
            </a:r>
            <a:r>
              <a:rPr lang="fa-IR" sz="2800" dirty="0">
                <a:solidFill>
                  <a:prstClr val="black"/>
                </a:solidFill>
                <a:cs typeface="B Mitra" panose="00000400000000000000" pitchFamily="2" charset="-78"/>
              </a:rPr>
              <a:t>دستگاه تصفیه آب آشامیدنی قابل حمل، با </a:t>
            </a:r>
            <a:r>
              <a:rPr lang="fa-IR" sz="2800" dirty="0" smtClean="0">
                <a:solidFill>
                  <a:prstClr val="black"/>
                </a:solidFill>
                <a:cs typeface="B Mitra" panose="00000400000000000000" pitchFamily="2" charset="-78"/>
              </a:rPr>
              <a:t>بهره برداری </a:t>
            </a:r>
            <a:r>
              <a:rPr lang="fa-IR" sz="2800" dirty="0">
                <a:solidFill>
                  <a:prstClr val="black"/>
                </a:solidFill>
                <a:cs typeface="B Mitra" panose="00000400000000000000" pitchFamily="2" charset="-78"/>
              </a:rPr>
              <a:t>آسان،  بدون نیاز به انرژی برق و مواد شیمیایی برای زمان بحران </a:t>
            </a:r>
            <a:r>
              <a:rPr lang="fa-IR" sz="2800" dirty="0" smtClean="0">
                <a:solidFill>
                  <a:prstClr val="black"/>
                </a:solidFill>
                <a:cs typeface="B Mitra" panose="00000400000000000000" pitchFamily="2" charset="-78"/>
              </a:rPr>
              <a:t>و </a:t>
            </a:r>
            <a:r>
              <a:rPr lang="fa-IR" sz="2800" dirty="0">
                <a:solidFill>
                  <a:prstClr val="black"/>
                </a:solidFill>
                <a:cs typeface="B Mitra" panose="00000400000000000000" pitchFamily="2" charset="-78"/>
              </a:rPr>
              <a:t>شرایط </a:t>
            </a:r>
            <a:r>
              <a:rPr lang="fa-IR" sz="2800" dirty="0" smtClean="0">
                <a:solidFill>
                  <a:prstClr val="black"/>
                </a:solidFill>
                <a:cs typeface="B Mitra" panose="00000400000000000000" pitchFamily="2" charset="-78"/>
              </a:rPr>
              <a:t>نامتعارف</a:t>
            </a:r>
          </a:p>
          <a:p>
            <a:pPr marL="747713" lvl="0" algn="just" rtl="1">
              <a:buClr>
                <a:srgbClr val="FF0000"/>
              </a:buClr>
            </a:pPr>
            <a:endParaRPr lang="fa-IR" sz="2800" dirty="0" smtClean="0">
              <a:solidFill>
                <a:prstClr val="black"/>
              </a:solidFill>
              <a:cs typeface="B Mitra" panose="00000400000000000000" pitchFamily="2" charset="-78"/>
            </a:endParaRPr>
          </a:p>
          <a:p>
            <a:pPr marL="747713" lvl="0" algn="just" rtl="1">
              <a:buClr>
                <a:srgbClr val="FF0000"/>
              </a:buClr>
              <a:buFont typeface="Courier New" panose="02070309020205020404" pitchFamily="49" charset="0"/>
              <a:buChar char="o"/>
            </a:pPr>
            <a:r>
              <a:rPr lang="fa-IR" sz="2800" dirty="0" smtClean="0">
                <a:solidFill>
                  <a:prstClr val="black"/>
                </a:solidFill>
                <a:cs typeface="B Mitra" panose="00000400000000000000" pitchFamily="2" charset="-78"/>
              </a:rPr>
              <a:t>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تعیین کارایی </a:t>
            </a:r>
            <a:r>
              <a:rPr lang="fa-IR" sz="2800" dirty="0">
                <a:solidFill>
                  <a:prstClr val="black"/>
                </a:solidFill>
                <a:cs typeface="B Mitra" panose="00000400000000000000" pitchFamily="2" charset="-78"/>
              </a:rPr>
              <a:t>دستگاه تصفیه آب آشامیدنی مورد بررسی در حذف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آلاینده های فیزیکی</a:t>
            </a:r>
            <a:r>
              <a:rPr lang="fa-IR" sz="2800" dirty="0">
                <a:solidFill>
                  <a:prstClr val="black"/>
                </a:solidFill>
                <a:cs typeface="B Mitra" panose="00000400000000000000" pitchFamily="2" charset="-78"/>
              </a:rPr>
              <a:t> (مطابق استاندارد آب شرب ایران)  در مراحل مختلف بارگذاری آن، برای زمان بحران </a:t>
            </a:r>
            <a:r>
              <a:rPr lang="fa-IR" sz="2800" dirty="0" smtClean="0">
                <a:solidFill>
                  <a:prstClr val="black"/>
                </a:solidFill>
                <a:cs typeface="B Mitra" panose="00000400000000000000" pitchFamily="2" charset="-78"/>
              </a:rPr>
              <a:t>و </a:t>
            </a:r>
            <a:r>
              <a:rPr lang="fa-IR" sz="2800" dirty="0">
                <a:solidFill>
                  <a:prstClr val="black"/>
                </a:solidFill>
                <a:cs typeface="B Mitra" panose="00000400000000000000" pitchFamily="2" charset="-78"/>
              </a:rPr>
              <a:t>شرایط </a:t>
            </a:r>
            <a:r>
              <a:rPr lang="fa-IR" sz="2800" dirty="0" smtClean="0">
                <a:solidFill>
                  <a:prstClr val="black"/>
                </a:solidFill>
                <a:cs typeface="B Mitra" panose="00000400000000000000" pitchFamily="2" charset="-78"/>
              </a:rPr>
              <a:t>نامتعارف</a:t>
            </a:r>
          </a:p>
          <a:p>
            <a:pPr marL="747713" lvl="0" algn="just" rtl="1">
              <a:buClr>
                <a:srgbClr val="FF0000"/>
              </a:buClr>
            </a:pPr>
            <a:endParaRPr kumimoji="0" lang="fa-IR" sz="2800" i="0" u="none" strike="noStrike" kern="1200" cap="none" spc="0" normalizeH="0" baseline="0" noProof="0" dirty="0" smtClean="0">
              <a:ln>
                <a:noFill/>
              </a:ln>
              <a:solidFill>
                <a:prstClr val="black"/>
              </a:solidFill>
              <a:effectLst/>
              <a:uLnTx/>
              <a:uFillTx/>
              <a:latin typeface="Calibri" panose="020F0502020204030204"/>
              <a:cs typeface="B Mitra" panose="00000400000000000000" pitchFamily="2" charset="-78"/>
            </a:endParaRPr>
          </a:p>
        </p:txBody>
      </p:sp>
    </p:spTree>
    <p:extLst>
      <p:ext uri="{BB962C8B-B14F-4D97-AF65-F5344CB8AC3E}">
        <p14:creationId xmlns:p14="http://schemas.microsoft.com/office/powerpoint/2010/main" val="27168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324" y="127472"/>
            <a:ext cx="317266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اهداف اصلی و فرعی</a:t>
            </a:r>
            <a:endParaRPr kumimoji="0" lang="en-US" sz="32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7" name="TextBox 6"/>
          <p:cNvSpPr txBox="1"/>
          <p:nvPr/>
        </p:nvSpPr>
        <p:spPr>
          <a:xfrm>
            <a:off x="412124" y="419860"/>
            <a:ext cx="11578111" cy="6863417"/>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a-IR" sz="28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Titr" panose="00000700000000000000" pitchFamily="2" charset="-78"/>
              </a:rPr>
              <a:t> اهداف فرعی: </a:t>
            </a:r>
          </a:p>
          <a:p>
            <a:pPr marL="747713" marR="0" lvl="0" indent="0" algn="just" defTabSz="914400" rtl="1" eaLnBrk="1" fontAlgn="auto" latinLnBrk="0" hangingPunct="1">
              <a:lnSpc>
                <a:spcPct val="100000"/>
              </a:lnSpc>
              <a:spcBef>
                <a:spcPts val="0"/>
              </a:spcBef>
              <a:spcAft>
                <a:spcPts val="0"/>
              </a:spcAft>
              <a:buClr>
                <a:srgbClr val="FF0000"/>
              </a:buClr>
              <a:buSzTx/>
              <a:buFont typeface="Courier New" panose="02070309020205020404" pitchFamily="49" charset="0"/>
              <a:buChar char="o"/>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 </a:t>
            </a:r>
            <a:r>
              <a:rPr kumimoji="0" lang="fa-IR" sz="3200"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تعیین کارایی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دستگاه تصفیه آب آشامیدنی مورد بررسی در حذف آلاینده های </a:t>
            </a:r>
            <a:r>
              <a:rPr kumimoji="0" lang="fa-IR" sz="2800" b="0"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rPr>
              <a:t>شیمیایی</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 (مطابق استاندارد آب شرب ایران)  در مراحل مختلف بارگذاری آن، برای زمان بحران و شرایط نامتعارف</a:t>
            </a:r>
          </a:p>
          <a:p>
            <a:pPr marL="747713" marR="0" lvl="0" indent="0" algn="just" defTabSz="914400" rtl="1" eaLnBrk="1" fontAlgn="auto" latinLnBrk="0" hangingPunct="1">
              <a:lnSpc>
                <a:spcPct val="100000"/>
              </a:lnSpc>
              <a:spcBef>
                <a:spcPts val="0"/>
              </a:spcBef>
              <a:spcAft>
                <a:spcPts val="0"/>
              </a:spcAft>
              <a:buClr>
                <a:srgbClr val="FF0000"/>
              </a:buClr>
              <a:buSzTx/>
              <a:tabLst/>
              <a:defRPr/>
            </a:pPr>
            <a:endPar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a:p>
            <a:pPr marL="747713" lvl="0" algn="just" rtl="1">
              <a:buClr>
                <a:srgbClr val="FF0000"/>
              </a:buClr>
              <a:buFont typeface="Courier New" panose="02070309020205020404" pitchFamily="49" charset="0"/>
              <a:buChar char="o"/>
              <a:defRPr/>
            </a:pPr>
            <a:r>
              <a:rPr lang="fa-IR" sz="3200" u="sng" dirty="0" smtClean="0">
                <a:solidFill>
                  <a:srgbClr val="FF0000"/>
                </a:solidFill>
                <a:effectLst>
                  <a:outerShdw blurRad="38100" dist="38100" dir="2700000" algn="tl">
                    <a:srgbClr val="000000">
                      <a:alpha val="43137"/>
                    </a:srgbClr>
                  </a:outerShdw>
                </a:effectLst>
                <a:cs typeface="B Mitra" panose="00000400000000000000" pitchFamily="2" charset="-78"/>
              </a:rPr>
              <a:t> تعیین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کارایی </a:t>
            </a:r>
            <a:r>
              <a:rPr lang="fa-IR" sz="2800" dirty="0">
                <a:solidFill>
                  <a:prstClr val="black"/>
                </a:solidFill>
                <a:cs typeface="B Mitra" panose="00000400000000000000" pitchFamily="2" charset="-78"/>
              </a:rPr>
              <a:t>دستگاه تصفیه آب آشامیدنی مورد بررسی در حذف آلاینده های </a:t>
            </a:r>
            <a:r>
              <a:rPr lang="fa-IR" sz="2800" u="sng" dirty="0" smtClean="0">
                <a:solidFill>
                  <a:srgbClr val="FF0000"/>
                </a:solidFill>
                <a:effectLst>
                  <a:outerShdw blurRad="38100" dist="38100" dir="2700000" algn="tl">
                    <a:srgbClr val="000000">
                      <a:alpha val="43137"/>
                    </a:srgbClr>
                  </a:outerShdw>
                </a:effectLst>
                <a:cs typeface="B Mitra" panose="00000400000000000000" pitchFamily="2" charset="-78"/>
              </a:rPr>
              <a:t>میکروبی</a:t>
            </a:r>
            <a:r>
              <a:rPr lang="fa-IR" sz="2800" dirty="0" smtClean="0">
                <a:solidFill>
                  <a:prstClr val="black"/>
                </a:solidFill>
                <a:cs typeface="B Mitra" panose="00000400000000000000" pitchFamily="2" charset="-78"/>
              </a:rPr>
              <a:t> </a:t>
            </a:r>
            <a:r>
              <a:rPr lang="fa-IR" sz="2800" dirty="0">
                <a:solidFill>
                  <a:prstClr val="black"/>
                </a:solidFill>
                <a:cs typeface="B Mitra" panose="00000400000000000000" pitchFamily="2" charset="-78"/>
              </a:rPr>
              <a:t>(مطابق استاندارد آب شرب ایران)  در مراحل مختلف بارگذاری آن، برای زمان بحران و شرایط </a:t>
            </a:r>
            <a:r>
              <a:rPr lang="fa-IR" sz="2800" dirty="0" smtClean="0">
                <a:solidFill>
                  <a:prstClr val="black"/>
                </a:solidFill>
                <a:cs typeface="B Mitra" panose="00000400000000000000" pitchFamily="2" charset="-78"/>
              </a:rPr>
              <a:t>نامتعارف</a:t>
            </a:r>
          </a:p>
          <a:p>
            <a:pPr marL="747713" lvl="0" algn="just" rtl="1">
              <a:buClr>
                <a:srgbClr val="FF0000"/>
              </a:buClr>
              <a:defRPr/>
            </a:pPr>
            <a:endParaRPr lang="fa-IR" sz="2800" dirty="0" smtClean="0">
              <a:solidFill>
                <a:prstClr val="black"/>
              </a:solidFill>
              <a:cs typeface="B Mitra" panose="00000400000000000000" pitchFamily="2" charset="-78"/>
            </a:endParaRPr>
          </a:p>
          <a:p>
            <a:pPr marL="747713" lvl="0" algn="just" rtl="1">
              <a:buClr>
                <a:srgbClr val="FF0000"/>
              </a:buClr>
              <a:buFont typeface="Courier New" panose="02070309020205020404" pitchFamily="49" charset="0"/>
              <a:buChar char="o"/>
              <a:defRPr/>
            </a:pPr>
            <a:r>
              <a:rPr lang="fa-IR" sz="2800" dirty="0" smtClean="0">
                <a:solidFill>
                  <a:prstClr val="black"/>
                </a:solidFill>
                <a:cs typeface="B Mitra" panose="00000400000000000000" pitchFamily="2" charset="-78"/>
              </a:rPr>
              <a:t>  </a:t>
            </a:r>
            <a:r>
              <a:rPr lang="fa-IR" sz="3200" u="sng" dirty="0" smtClean="0">
                <a:solidFill>
                  <a:srgbClr val="FF0000"/>
                </a:solidFill>
                <a:effectLst>
                  <a:outerShdw blurRad="38100" dist="38100" dir="2700000" algn="tl">
                    <a:srgbClr val="000000">
                      <a:alpha val="43137"/>
                    </a:srgbClr>
                  </a:outerShdw>
                </a:effectLst>
                <a:cs typeface="B Mitra" panose="00000400000000000000" pitchFamily="2" charset="-78"/>
              </a:rPr>
              <a:t>تعیین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هزینه تمام شده طراحی و ساخت </a:t>
            </a:r>
            <a:r>
              <a:rPr lang="fa-IR" sz="2800" dirty="0">
                <a:solidFill>
                  <a:prstClr val="black"/>
                </a:solidFill>
                <a:cs typeface="B Mitra" panose="00000400000000000000" pitchFamily="2" charset="-78"/>
              </a:rPr>
              <a:t>دستگاه تصفیه آب آشامیدنی قابل حمل برای زمان بحران (با تأکید بر زلزله) و شرایط نامتعارف </a:t>
            </a:r>
            <a:endParaRPr lang="fa-IR" sz="2800" dirty="0" smtClean="0">
              <a:solidFill>
                <a:prstClr val="black"/>
              </a:solidFill>
              <a:cs typeface="B Mitra" panose="00000400000000000000" pitchFamily="2" charset="-78"/>
            </a:endParaRPr>
          </a:p>
          <a:p>
            <a:pPr marL="747713" lvl="0" algn="just" rtl="1">
              <a:buClr>
                <a:srgbClr val="FF0000"/>
              </a:buClr>
              <a:buFont typeface="Courier New" panose="02070309020205020404" pitchFamily="49" charset="0"/>
              <a:buChar char="o"/>
              <a:defRPr/>
            </a:pPr>
            <a:r>
              <a:rPr lang="fa-IR" sz="3200" u="sng" dirty="0" smtClean="0">
                <a:solidFill>
                  <a:srgbClr val="FF0000"/>
                </a:solidFill>
                <a:effectLst>
                  <a:outerShdw blurRad="38100" dist="38100" dir="2700000" algn="tl">
                    <a:srgbClr val="000000">
                      <a:alpha val="43137"/>
                    </a:srgbClr>
                  </a:outerShdw>
                </a:effectLst>
                <a:cs typeface="B Mitra" panose="00000400000000000000" pitchFamily="2" charset="-78"/>
              </a:rPr>
              <a:t> تعیین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هزینه تمام شده </a:t>
            </a:r>
            <a:r>
              <a:rPr lang="fa-IR" sz="3200" u="sng" dirty="0" smtClean="0">
                <a:solidFill>
                  <a:srgbClr val="FF0000"/>
                </a:solidFill>
                <a:effectLst>
                  <a:outerShdw blurRad="38100" dist="38100" dir="2700000" algn="tl">
                    <a:srgbClr val="000000">
                      <a:alpha val="43137"/>
                    </a:srgbClr>
                  </a:outerShdw>
                </a:effectLst>
                <a:cs typeface="B Mitra" panose="00000400000000000000" pitchFamily="2" charset="-78"/>
              </a:rPr>
              <a:t>بهره برداری </a:t>
            </a: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و نگهداری </a:t>
            </a:r>
            <a:r>
              <a:rPr lang="fa-IR" sz="2800" dirty="0">
                <a:solidFill>
                  <a:prstClr val="black"/>
                </a:solidFill>
                <a:cs typeface="B Mitra" panose="00000400000000000000" pitchFamily="2" charset="-78"/>
              </a:rPr>
              <a:t>دستگاه تصفیه آب آشامیدنی مورد بررسی در مراحل مختلف بارگذاری آن، برای زمان بحران (با تأکید بر زلزله) و شرایط نامتعارف </a:t>
            </a:r>
            <a:endParaRPr lang="fa-IR" sz="2800" dirty="0" smtClean="0">
              <a:solidFill>
                <a:prstClr val="black"/>
              </a:solidFill>
              <a:cs typeface="B Mitra" panose="00000400000000000000" pitchFamily="2" charset="-78"/>
            </a:endParaRPr>
          </a:p>
          <a:p>
            <a:pPr marL="747713" lvl="0" algn="just" rtl="1">
              <a:buClr>
                <a:srgbClr val="FF0000"/>
              </a:buClr>
              <a:buFont typeface="Courier New" panose="02070309020205020404" pitchFamily="49" charset="0"/>
              <a:buChar char="o"/>
              <a:defRPr/>
            </a:pPr>
            <a:r>
              <a:rPr lang="fa-IR" sz="3200" u="sng" dirty="0">
                <a:solidFill>
                  <a:srgbClr val="FF0000"/>
                </a:solidFill>
                <a:effectLst>
                  <a:outerShdw blurRad="38100" dist="38100" dir="2700000" algn="tl">
                    <a:srgbClr val="000000">
                      <a:alpha val="43137"/>
                    </a:srgbClr>
                  </a:outerShdw>
                </a:effectLst>
                <a:cs typeface="B Mitra" panose="00000400000000000000" pitchFamily="2" charset="-78"/>
              </a:rPr>
              <a:t>تعیین هزینه تمام شده تولید هر لیتر آب تصفیه شده </a:t>
            </a:r>
            <a:r>
              <a:rPr lang="fa-IR" sz="2800" dirty="0">
                <a:solidFill>
                  <a:prstClr val="black"/>
                </a:solidFill>
                <a:cs typeface="B Mitra" panose="00000400000000000000" pitchFamily="2" charset="-78"/>
              </a:rPr>
              <a:t>توسط دستگاه تصفیه آب آشامیدنی مورد بررسی در مراحل مختلف بارگذاری آن، برای زمان بحران (با تأکید بر زلزله) و شرایط نامتعارف</a:t>
            </a:r>
          </a:p>
          <a:p>
            <a:pPr marL="747713" marR="0" lvl="0" indent="0" algn="just" defTabSz="914400" rtl="1" eaLnBrk="1" fontAlgn="auto" latinLnBrk="0" hangingPunct="1">
              <a:lnSpc>
                <a:spcPct val="100000"/>
              </a:lnSpc>
              <a:spcBef>
                <a:spcPts val="0"/>
              </a:spcBef>
              <a:spcAft>
                <a:spcPts val="0"/>
              </a:spcAft>
              <a:buClr>
                <a:srgbClr val="FF0000"/>
              </a:buClr>
              <a:buSzTx/>
              <a:buFont typeface="Courier New" panose="02070309020205020404" pitchFamily="49" charset="0"/>
              <a:buChar char="o"/>
              <a:tabLst/>
              <a:defRPr/>
            </a:pPr>
            <a:endPar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a:p>
            <a:pPr marL="747713" marR="0" lvl="0" indent="0" algn="just" defTabSz="914400" rtl="1" eaLnBrk="1" fontAlgn="auto" latinLnBrk="0" hangingPunct="1">
              <a:lnSpc>
                <a:spcPct val="100000"/>
              </a:lnSpc>
              <a:spcBef>
                <a:spcPts val="0"/>
              </a:spcBef>
              <a:spcAft>
                <a:spcPts val="0"/>
              </a:spcAft>
              <a:buClr>
                <a:srgbClr val="FF0000"/>
              </a:buClr>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p:txBody>
      </p:sp>
    </p:spTree>
    <p:extLst>
      <p:ext uri="{BB962C8B-B14F-4D97-AF65-F5344CB8AC3E}">
        <p14:creationId xmlns:p14="http://schemas.microsoft.com/office/powerpoint/2010/main" val="3475345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610" y="96801"/>
            <a:ext cx="199766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3200" b="1" dirty="0" smtClean="0">
                <a:solidFill>
                  <a:srgbClr val="FF0000"/>
                </a:solidFill>
                <a:latin typeface="Calibri" panose="020F0502020204030204"/>
                <a:cs typeface="B Titr" panose="00000700000000000000" pitchFamily="2" charset="-78"/>
              </a:rPr>
              <a:t>بررسی متون</a:t>
            </a:r>
            <a:endParaRPr kumimoji="0" lang="en-US" sz="3200" b="1" i="0" u="none" strike="noStrike" kern="1200" cap="none" spc="0" normalizeH="0" baseline="0" noProof="0" dirty="0" smtClean="0">
              <a:ln>
                <a:noFill/>
              </a:ln>
              <a:solidFill>
                <a:srgbClr val="FF0000"/>
              </a:solidFill>
              <a:effectLst/>
              <a:uLnTx/>
              <a:uFillTx/>
              <a:latin typeface="Calibri" panose="020F0502020204030204"/>
              <a:cs typeface="B Titr" panose="00000700000000000000" pitchFamily="2" charset="-78"/>
            </a:endParaRPr>
          </a:p>
        </p:txBody>
      </p:sp>
      <p:sp>
        <p:nvSpPr>
          <p:cNvPr id="5" name="TextBox 4"/>
          <p:cNvSpPr txBox="1"/>
          <p:nvPr/>
        </p:nvSpPr>
        <p:spPr>
          <a:xfrm>
            <a:off x="412124" y="862595"/>
            <a:ext cx="11307649" cy="4031873"/>
          </a:xfrm>
          <a:prstGeom prst="rect">
            <a:avLst/>
          </a:prstGeom>
          <a:noFill/>
        </p:spPr>
        <p:txBody>
          <a:bodyPr wrap="square" rtlCol="0">
            <a:spAutoFit/>
          </a:bodyPr>
          <a:lstStyle/>
          <a:p>
            <a:pPr marL="457200" lvl="0" indent="-457200" algn="just" rtl="1">
              <a:buFont typeface="Wingdings" panose="05000000000000000000" pitchFamily="2" charset="2"/>
              <a:buChar char="Ø"/>
            </a:pPr>
            <a:r>
              <a:rPr lang="fa-IR" sz="3000" b="1" dirty="0">
                <a:solidFill>
                  <a:srgbClr val="000099"/>
                </a:solidFill>
                <a:effectLst>
                  <a:outerShdw blurRad="38100" dist="38100" dir="2700000" algn="tl">
                    <a:srgbClr val="000000">
                      <a:alpha val="43137"/>
                    </a:srgbClr>
                  </a:outerShdw>
                </a:effectLst>
                <a:cs typeface="B Mitra" panose="00000400000000000000" pitchFamily="2" charset="-78"/>
              </a:rPr>
              <a:t>تکنولوژی های مورد استفاده در تصفیه آب برای زمان بحران دو دسته </a:t>
            </a:r>
            <a:r>
              <a:rPr lang="fa-IR" sz="3000" b="1" dirty="0" smtClean="0">
                <a:solidFill>
                  <a:srgbClr val="000099"/>
                </a:solidFill>
                <a:effectLst>
                  <a:outerShdw blurRad="38100" dist="38100" dir="2700000" algn="tl">
                    <a:srgbClr val="000000">
                      <a:alpha val="43137"/>
                    </a:srgbClr>
                  </a:outerShdw>
                </a:effectLst>
                <a:cs typeface="B Mitra" panose="00000400000000000000" pitchFamily="2" charset="-78"/>
              </a:rPr>
              <a:t>هستند:</a:t>
            </a:r>
          </a:p>
          <a:p>
            <a:pPr lvl="0" algn="just" rtl="1"/>
            <a:r>
              <a:rPr lang="fa-IR" sz="3000" b="1" dirty="0" smtClean="0">
                <a:solidFill>
                  <a:srgbClr val="000099"/>
                </a:solidFill>
                <a:effectLst>
                  <a:outerShdw blurRad="38100" dist="38100" dir="2700000" algn="tl">
                    <a:srgbClr val="000000">
                      <a:alpha val="43137"/>
                    </a:srgbClr>
                  </a:outerShdw>
                </a:effectLst>
                <a:cs typeface="B Mitra" panose="00000400000000000000" pitchFamily="2" charset="-78"/>
              </a:rPr>
              <a:t> </a:t>
            </a:r>
            <a:endParaRPr kumimoji="0" lang="fa-IR" sz="3000"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Calibri" panose="020F0502020204030204"/>
              <a:ea typeface="+mn-ea"/>
              <a:cs typeface="B Mitra" panose="00000400000000000000" pitchFamily="2" charset="-78"/>
            </a:endParaRPr>
          </a:p>
          <a:p>
            <a:pPr marL="398462" lvl="0" algn="r" rtl="1">
              <a:lnSpc>
                <a:spcPct val="150000"/>
              </a:lnSpc>
              <a:buClr>
                <a:srgbClr val="FF0000"/>
              </a:buClr>
            </a:pPr>
            <a:r>
              <a:rPr lang="fa-IR" sz="2800" b="1" dirty="0" smtClean="0">
                <a:solidFill>
                  <a:prstClr val="black"/>
                </a:solidFill>
                <a:cs typeface="B Mitra" panose="00000400000000000000" pitchFamily="2" charset="-78"/>
              </a:rPr>
              <a:t> </a:t>
            </a:r>
          </a:p>
          <a:p>
            <a:pPr marL="398462" lvl="0" algn="r" rtl="1">
              <a:lnSpc>
                <a:spcPct val="150000"/>
              </a:lnSpc>
              <a:buClr>
                <a:srgbClr val="FF0000"/>
              </a:buClr>
            </a:pPr>
            <a:endPar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398462" lvl="0" algn="r" rtl="1">
              <a:lnSpc>
                <a:spcPct val="150000"/>
              </a:lnSpc>
              <a:buClr>
                <a:srgbClr val="FF0000"/>
              </a:buClr>
            </a:pPr>
            <a:endParaRPr lang="fa-IR" sz="2800" b="1" dirty="0" smtClean="0">
              <a:solidFill>
                <a:prstClr val="black"/>
              </a:solidFill>
              <a:latin typeface="Calibri" panose="020F0502020204030204"/>
              <a:cs typeface="B Mitra" panose="00000400000000000000" pitchFamily="2" charset="-78"/>
            </a:endParaRPr>
          </a:p>
          <a:p>
            <a:pPr marL="398462" lvl="0" algn="r" rtl="1">
              <a:lnSpc>
                <a:spcPct val="150000"/>
              </a:lnSpc>
              <a:buClr>
                <a:srgbClr val="FF0000"/>
              </a:buClr>
            </a:pPr>
            <a:endPar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a:p>
            <a:pPr marL="398462"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       </a:t>
            </a:r>
            <a:endPar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endParaRPr>
          </a:p>
        </p:txBody>
      </p:sp>
      <p:sp>
        <p:nvSpPr>
          <p:cNvPr id="3" name="TextBox 2"/>
          <p:cNvSpPr txBox="1"/>
          <p:nvPr/>
        </p:nvSpPr>
        <p:spPr>
          <a:xfrm>
            <a:off x="8557791" y="1777717"/>
            <a:ext cx="3116682" cy="1446550"/>
          </a:xfrm>
          <a:prstGeom prst="rect">
            <a:avLst/>
          </a:prstGeom>
          <a:noFill/>
        </p:spPr>
        <p:txBody>
          <a:bodyPr wrap="square" rtlCol="0">
            <a:spAutoFit/>
          </a:bodyPr>
          <a:lstStyle/>
          <a:p>
            <a:pPr marL="398463" indent="-398463" algn="just" rtl="1"/>
            <a:r>
              <a:rPr lang="fa-IR" sz="3200" b="1" dirty="0" smtClean="0">
                <a:solidFill>
                  <a:srgbClr val="00B050"/>
                </a:solidFill>
                <a:cs typeface="B Mitra" panose="00000400000000000000" pitchFamily="2" charset="-78"/>
              </a:rPr>
              <a:t>1)</a:t>
            </a:r>
            <a:r>
              <a:rPr lang="fa-IR" sz="2800" b="1" dirty="0" smtClean="0">
                <a:solidFill>
                  <a:prstClr val="black"/>
                </a:solidFill>
                <a:cs typeface="B Mitra" panose="00000400000000000000" pitchFamily="2" charset="-78"/>
              </a:rPr>
              <a:t>تکنولوژی </a:t>
            </a:r>
            <a:r>
              <a:rPr lang="fa-IR" sz="2800" b="1" dirty="0">
                <a:solidFill>
                  <a:prstClr val="black"/>
                </a:solidFill>
                <a:cs typeface="B Mitra" panose="00000400000000000000" pitchFamily="2" charset="-78"/>
              </a:rPr>
              <a:t>های تصفیه آب </a:t>
            </a:r>
            <a:r>
              <a:rPr lang="fa-IR" sz="2800" b="1" u="sng" dirty="0">
                <a:solidFill>
                  <a:srgbClr val="FF0000"/>
                </a:solidFill>
                <a:effectLst>
                  <a:outerShdw blurRad="38100" dist="38100" dir="2700000" algn="tl">
                    <a:srgbClr val="000000">
                      <a:alpha val="43137"/>
                    </a:srgbClr>
                  </a:outerShdw>
                </a:effectLst>
                <a:cs typeface="B Mitra" panose="00000400000000000000" pitchFamily="2" charset="-78"/>
              </a:rPr>
              <a:t>بدون</a:t>
            </a:r>
            <a:r>
              <a:rPr lang="fa-IR" sz="2800" b="1" dirty="0">
                <a:solidFill>
                  <a:prstClr val="black"/>
                </a:solidFill>
                <a:cs typeface="B Mitra" panose="00000400000000000000" pitchFamily="2" charset="-78"/>
              </a:rPr>
              <a:t> استفاده از غشاء</a:t>
            </a:r>
            <a:endParaRPr lang="en-US" dirty="0"/>
          </a:p>
        </p:txBody>
      </p:sp>
      <p:sp>
        <p:nvSpPr>
          <p:cNvPr id="6" name="TextBox 5"/>
          <p:cNvSpPr txBox="1"/>
          <p:nvPr/>
        </p:nvSpPr>
        <p:spPr>
          <a:xfrm>
            <a:off x="8775582" y="4776363"/>
            <a:ext cx="3320447" cy="1015663"/>
          </a:xfrm>
          <a:prstGeom prst="rect">
            <a:avLst/>
          </a:prstGeom>
          <a:noFill/>
        </p:spPr>
        <p:txBody>
          <a:bodyPr wrap="square" rtlCol="0">
            <a:spAutoFit/>
          </a:bodyPr>
          <a:lstStyle/>
          <a:p>
            <a:pPr marL="398463" indent="-398463" algn="just" rtl="1">
              <a:buClr>
                <a:srgbClr val="00B050"/>
              </a:buClr>
            </a:pPr>
            <a:r>
              <a:rPr lang="fa-IR" sz="2800" b="1" dirty="0" smtClean="0">
                <a:solidFill>
                  <a:prstClr val="black"/>
                </a:solidFill>
                <a:cs typeface="B Mitra" panose="00000400000000000000" pitchFamily="2" charset="-78"/>
              </a:rPr>
              <a:t> </a:t>
            </a:r>
            <a:r>
              <a:rPr lang="fa-IR" sz="3200" b="1" dirty="0" smtClean="0">
                <a:solidFill>
                  <a:srgbClr val="00B050"/>
                </a:solidFill>
                <a:cs typeface="B Mitra" panose="00000400000000000000" pitchFamily="2" charset="-78"/>
              </a:rPr>
              <a:t>2)</a:t>
            </a:r>
            <a:r>
              <a:rPr lang="fa-IR" sz="2800" b="1" dirty="0" smtClean="0">
                <a:solidFill>
                  <a:prstClr val="black"/>
                </a:solidFill>
                <a:cs typeface="B Mitra" panose="00000400000000000000" pitchFamily="2" charset="-78"/>
              </a:rPr>
              <a:t> </a:t>
            </a:r>
            <a:r>
              <a:rPr lang="fa-IR" sz="2800" b="1" dirty="0">
                <a:solidFill>
                  <a:prstClr val="black"/>
                </a:solidFill>
                <a:cs typeface="B Mitra" panose="00000400000000000000" pitchFamily="2" charset="-78"/>
              </a:rPr>
              <a:t>تکنولوژی های تصفیه آب </a:t>
            </a:r>
            <a:r>
              <a:rPr lang="fa-IR" sz="2800" b="1" u="sng" dirty="0">
                <a:solidFill>
                  <a:srgbClr val="FF0000"/>
                </a:solidFill>
                <a:effectLst>
                  <a:outerShdw blurRad="38100" dist="38100" dir="2700000" algn="tl">
                    <a:srgbClr val="000000">
                      <a:alpha val="43137"/>
                    </a:srgbClr>
                  </a:outerShdw>
                </a:effectLst>
                <a:cs typeface="B Mitra" panose="00000400000000000000" pitchFamily="2" charset="-78"/>
              </a:rPr>
              <a:t>با </a:t>
            </a:r>
            <a:r>
              <a:rPr lang="fa-IR" sz="2800" b="1" dirty="0" smtClean="0">
                <a:solidFill>
                  <a:prstClr val="black"/>
                </a:solidFill>
                <a:cs typeface="B Mitra" panose="00000400000000000000" pitchFamily="2" charset="-78"/>
              </a:rPr>
              <a:t>استفاده </a:t>
            </a:r>
            <a:r>
              <a:rPr lang="fa-IR" sz="2800" b="1" dirty="0">
                <a:solidFill>
                  <a:prstClr val="black"/>
                </a:solidFill>
                <a:cs typeface="B Mitra" panose="00000400000000000000" pitchFamily="2" charset="-78"/>
              </a:rPr>
              <a:t>از غشاء</a:t>
            </a:r>
            <a:endParaRPr lang="en-US" dirty="0"/>
          </a:p>
        </p:txBody>
      </p:sp>
      <p:sp>
        <p:nvSpPr>
          <p:cNvPr id="9" name="TextBox 8"/>
          <p:cNvSpPr txBox="1"/>
          <p:nvPr/>
        </p:nvSpPr>
        <p:spPr>
          <a:xfrm>
            <a:off x="218940" y="1588267"/>
            <a:ext cx="7237927"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98463" indent="-347663" algn="just" rtl="1"/>
            <a:r>
              <a:rPr lang="fa-IR" sz="2800" b="1" dirty="0" smtClean="0">
                <a:solidFill>
                  <a:srgbClr val="FF0000"/>
                </a:solidFill>
                <a:cs typeface="B Mitra" panose="00000400000000000000" pitchFamily="2" charset="-78"/>
              </a:rPr>
              <a:t>الف) </a:t>
            </a:r>
            <a:r>
              <a:rPr lang="fa-IR" sz="2800" dirty="0" smtClean="0">
                <a:cs typeface="B Mitra" panose="00000400000000000000" pitchFamily="2" charset="-78"/>
              </a:rPr>
              <a:t>روش های متعارف فیزیکی و استفاده از فیلترهای جدید</a:t>
            </a:r>
          </a:p>
          <a:p>
            <a:pPr marL="347663" indent="-347663" algn="just" rtl="1"/>
            <a:r>
              <a:rPr lang="fa-IR" sz="2800" b="1" dirty="0">
                <a:solidFill>
                  <a:srgbClr val="FF0000"/>
                </a:solidFill>
                <a:cs typeface="B Mitra" panose="00000400000000000000" pitchFamily="2" charset="-78"/>
              </a:rPr>
              <a:t>ب) </a:t>
            </a:r>
            <a:r>
              <a:rPr lang="fa-IR" sz="2800" dirty="0" smtClean="0">
                <a:cs typeface="B Mitra" panose="00000400000000000000" pitchFamily="2" charset="-78"/>
              </a:rPr>
              <a:t>روش های استفاده از مواد شیمیایی – کواگولاسیون/ فلوکولاسیون و کلرزنی</a:t>
            </a:r>
          </a:p>
          <a:p>
            <a:pPr algn="just" rtl="1"/>
            <a:r>
              <a:rPr lang="fa-IR" sz="2800" b="1" dirty="0">
                <a:solidFill>
                  <a:srgbClr val="FF0000"/>
                </a:solidFill>
                <a:cs typeface="B Mitra" panose="00000400000000000000" pitchFamily="2" charset="-78"/>
              </a:rPr>
              <a:t>ج) </a:t>
            </a:r>
            <a:r>
              <a:rPr lang="fa-IR" sz="2800" dirty="0" smtClean="0">
                <a:cs typeface="B Mitra" panose="00000400000000000000" pitchFamily="2" charset="-78"/>
              </a:rPr>
              <a:t>روش های استفاده از حرارت، جوشاندن، نورخورشید و غیره</a:t>
            </a:r>
          </a:p>
          <a:p>
            <a:pPr algn="just" rtl="1"/>
            <a:r>
              <a:rPr lang="fa-IR" sz="2800" b="1" dirty="0">
                <a:solidFill>
                  <a:srgbClr val="FF0000"/>
                </a:solidFill>
                <a:cs typeface="B Mitra" panose="00000400000000000000" pitchFamily="2" charset="-78"/>
              </a:rPr>
              <a:t>د) </a:t>
            </a:r>
            <a:r>
              <a:rPr lang="fa-IR" sz="2800" dirty="0" smtClean="0">
                <a:cs typeface="B Mitra" panose="00000400000000000000" pitchFamily="2" charset="-78"/>
              </a:rPr>
              <a:t>روش های جامع تصفیه آب در مقیاس کوچک</a:t>
            </a:r>
          </a:p>
        </p:txBody>
      </p:sp>
      <p:sp>
        <p:nvSpPr>
          <p:cNvPr id="10" name="Left Arrow 9"/>
          <p:cNvSpPr/>
          <p:nvPr/>
        </p:nvSpPr>
        <p:spPr>
          <a:xfrm>
            <a:off x="7547018" y="1915782"/>
            <a:ext cx="852308" cy="75985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Left Arrow 10"/>
          <p:cNvSpPr/>
          <p:nvPr/>
        </p:nvSpPr>
        <p:spPr>
          <a:xfrm>
            <a:off x="7794598" y="4904269"/>
            <a:ext cx="852308" cy="75985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TextBox 11"/>
          <p:cNvSpPr txBox="1"/>
          <p:nvPr/>
        </p:nvSpPr>
        <p:spPr>
          <a:xfrm>
            <a:off x="427995" y="4489017"/>
            <a:ext cx="7237927"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98463" indent="-347663" algn="just" rtl="1"/>
            <a:r>
              <a:rPr lang="fa-IR" sz="2800" b="1" dirty="0" smtClean="0">
                <a:solidFill>
                  <a:srgbClr val="FF0000"/>
                </a:solidFill>
                <a:cs typeface="B Mitra" panose="00000400000000000000" pitchFamily="2" charset="-78"/>
              </a:rPr>
              <a:t>الف) </a:t>
            </a:r>
            <a:r>
              <a:rPr lang="fa-IR" sz="2800" dirty="0" smtClean="0">
                <a:cs typeface="B Mitra" panose="00000400000000000000" pitchFamily="2" charset="-78"/>
              </a:rPr>
              <a:t>میکروفیلتراسیون (</a:t>
            </a:r>
            <a:r>
              <a:rPr lang="en-US" sz="2400" dirty="0" smtClean="0">
                <a:latin typeface="Times New Roman" panose="02020603050405020304" pitchFamily="18" charset="0"/>
                <a:cs typeface="Times New Roman" panose="02020603050405020304" pitchFamily="18" charset="0"/>
              </a:rPr>
              <a:t>MF</a:t>
            </a:r>
            <a:r>
              <a:rPr lang="fa-IR" sz="2800" dirty="0" smtClean="0">
                <a:cs typeface="B Mitra" panose="00000400000000000000" pitchFamily="2" charset="-78"/>
              </a:rPr>
              <a:t>)</a:t>
            </a:r>
          </a:p>
          <a:p>
            <a:pPr marL="347663" indent="-347663" algn="just" rtl="1"/>
            <a:r>
              <a:rPr lang="fa-IR" sz="2800" b="1" dirty="0">
                <a:solidFill>
                  <a:srgbClr val="FF0000"/>
                </a:solidFill>
                <a:cs typeface="B Mitra" panose="00000400000000000000" pitchFamily="2" charset="-78"/>
              </a:rPr>
              <a:t>ب) </a:t>
            </a:r>
            <a:r>
              <a:rPr lang="fa-IR" sz="2800" dirty="0" smtClean="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اولترافیلتراسیون (</a:t>
            </a:r>
            <a:r>
              <a:rPr lang="en-US" sz="2400" dirty="0">
                <a:latin typeface="Times New Roman" panose="02020603050405020304" pitchFamily="18" charset="0"/>
                <a:cs typeface="Times New Roman" panose="02020603050405020304" pitchFamily="18" charset="0"/>
              </a:rPr>
              <a:t>UF</a:t>
            </a:r>
            <a:r>
              <a:rPr lang="fa-IR" sz="2800" dirty="0" smtClean="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p>
          <a:p>
            <a:pPr marL="347663" indent="-347663" algn="just" rtl="1"/>
            <a:r>
              <a:rPr lang="fa-IR" sz="2800" b="1" dirty="0" smtClean="0">
                <a:solidFill>
                  <a:srgbClr val="FF0000"/>
                </a:solidFill>
                <a:cs typeface="B Mitra" panose="00000400000000000000" pitchFamily="2" charset="-78"/>
              </a:rPr>
              <a:t>ج</a:t>
            </a:r>
            <a:r>
              <a:rPr lang="fa-IR" sz="2800" b="1" dirty="0">
                <a:solidFill>
                  <a:srgbClr val="FF0000"/>
                </a:solidFill>
                <a:cs typeface="B Mitra" panose="00000400000000000000" pitchFamily="2" charset="-78"/>
              </a:rPr>
              <a:t>) </a:t>
            </a:r>
            <a:r>
              <a:rPr lang="fa-IR" sz="2800" dirty="0" smtClean="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نانوفیلتراسیون (</a:t>
            </a:r>
            <a:r>
              <a:rPr lang="en-US" sz="2400" dirty="0">
                <a:latin typeface="Times New Roman" panose="02020603050405020304" pitchFamily="18" charset="0"/>
                <a:cs typeface="Times New Roman" panose="02020603050405020304" pitchFamily="18" charset="0"/>
              </a:rPr>
              <a:t>NF</a:t>
            </a:r>
            <a:r>
              <a:rPr lang="fa-IR" sz="2800" dirty="0" smtClean="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endParaRPr lang="fa-IR" sz="2800" dirty="0" smtClean="0">
              <a:cs typeface="B Mitra" panose="00000400000000000000" pitchFamily="2" charset="-78"/>
            </a:endParaRPr>
          </a:p>
          <a:p>
            <a:pPr algn="just" rtl="1"/>
            <a:r>
              <a:rPr lang="fa-IR" sz="2800" b="1" dirty="0">
                <a:solidFill>
                  <a:srgbClr val="FF0000"/>
                </a:solidFill>
                <a:cs typeface="B Mitra" panose="00000400000000000000" pitchFamily="2" charset="-78"/>
              </a:rPr>
              <a:t>د) </a:t>
            </a:r>
            <a:r>
              <a:rPr lang="fa-IR" sz="2800" dirty="0" smtClean="0">
                <a:cs typeface="B Mitra" panose="00000400000000000000" pitchFamily="2" charset="-78"/>
              </a:rPr>
              <a:t>اسمز معکوس  (</a:t>
            </a:r>
            <a:r>
              <a:rPr lang="en-US" sz="2400" dirty="0">
                <a:latin typeface="Times New Roman" panose="02020603050405020304" pitchFamily="18" charset="0"/>
                <a:cs typeface="Times New Roman" panose="02020603050405020304" pitchFamily="18" charset="0"/>
              </a:rPr>
              <a:t>RO</a:t>
            </a:r>
            <a:r>
              <a:rPr lang="fa-IR" sz="2800" dirty="0" smtClean="0">
                <a:cs typeface="B Mitra" panose="00000400000000000000" pitchFamily="2" charset="-78"/>
              </a:rPr>
              <a:t>)</a:t>
            </a:r>
          </a:p>
        </p:txBody>
      </p:sp>
      <p:sp>
        <p:nvSpPr>
          <p:cNvPr id="2" name="TextBox 1"/>
          <p:cNvSpPr txBox="1"/>
          <p:nvPr/>
        </p:nvSpPr>
        <p:spPr>
          <a:xfrm>
            <a:off x="228984" y="5179117"/>
            <a:ext cx="412914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r" rtl="1"/>
            <a:r>
              <a:rPr lang="fa-IR" sz="2000" dirty="0" smtClean="0">
                <a:solidFill>
                  <a:srgbClr val="FF0000"/>
                </a:solidFill>
              </a:rPr>
              <a:t>عمدتا در مقایس </a:t>
            </a:r>
            <a:r>
              <a:rPr lang="en-US" sz="2000" dirty="0" smtClean="0">
                <a:solidFill>
                  <a:srgbClr val="FF0000"/>
                </a:solidFill>
              </a:rPr>
              <a:t>Full Scale</a:t>
            </a:r>
            <a:r>
              <a:rPr lang="fa-IR" sz="2000" dirty="0" smtClean="0">
                <a:solidFill>
                  <a:srgbClr val="FF0000"/>
                </a:solidFill>
              </a:rPr>
              <a:t> بکار گرفته شده اند</a:t>
            </a:r>
            <a:endParaRPr lang="en-US" sz="2000" dirty="0">
              <a:solidFill>
                <a:srgbClr val="FF0000"/>
              </a:solidFill>
            </a:endParaRPr>
          </a:p>
        </p:txBody>
      </p:sp>
    </p:spTree>
    <p:extLst>
      <p:ext uri="{BB962C8B-B14F-4D97-AF65-F5344CB8AC3E}">
        <p14:creationId xmlns:p14="http://schemas.microsoft.com/office/powerpoint/2010/main" val="278585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7583" y="184006"/>
            <a:ext cx="3068469"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مواد و روش کار</a:t>
            </a:r>
            <a:endParaRPr kumimoji="0" lang="en-US" sz="40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sp>
        <p:nvSpPr>
          <p:cNvPr id="5" name="TextBox 4"/>
          <p:cNvSpPr txBox="1"/>
          <p:nvPr/>
        </p:nvSpPr>
        <p:spPr>
          <a:xfrm>
            <a:off x="310566" y="1091913"/>
            <a:ext cx="11191741" cy="685124"/>
          </a:xfrm>
          <a:prstGeom prst="rect">
            <a:avLst/>
          </a:prstGeom>
          <a:noFill/>
        </p:spPr>
        <p:txBody>
          <a:bodyPr wrap="square" rtlCol="0">
            <a:spAutoFit/>
          </a:bodyPr>
          <a:lstStyle/>
          <a:p>
            <a:pPr lvl="0" algn="just" rtl="1">
              <a:lnSpc>
                <a:spcPct val="107000"/>
              </a:lnSpc>
              <a:spcAft>
                <a:spcPts val="800"/>
              </a:spcAft>
            </a:pPr>
            <a:r>
              <a:rPr lang="ar-SA" sz="3600" b="1" dirty="0" smtClean="0">
                <a:solidFill>
                  <a:srgbClr val="000099"/>
                </a:solidFill>
                <a:effectLst/>
                <a:latin typeface="Times New Roman" panose="02020603050405020304" pitchFamily="18" charset="0"/>
                <a:ea typeface="Times New Roman" panose="02020603050405020304" pitchFamily="18" charset="0"/>
                <a:cs typeface="B Titr" panose="00000700000000000000" pitchFamily="2" charset="-78"/>
              </a:rPr>
              <a:t>مرحله اول:</a:t>
            </a:r>
            <a:r>
              <a:rPr lang="ar-SA" sz="3600" dirty="0" smtClean="0">
                <a:solidFill>
                  <a:srgbClr val="000099"/>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طراحی دستگاه با ارائه جزئیات ابعادی و ترسیم </a:t>
            </a:r>
            <a:r>
              <a:rPr lang="ar-SA" sz="2800" dirty="0">
                <a:solidFill>
                  <a:srgbClr val="000000"/>
                </a:solidFill>
                <a:latin typeface="Times New Roman" panose="02020603050405020304" pitchFamily="18" charset="0"/>
                <a:ea typeface="Times New Roman" panose="02020603050405020304" pitchFamily="18" charset="0"/>
                <a:cs typeface="B Titr" panose="00000700000000000000" pitchFamily="2" charset="-78"/>
              </a:rPr>
              <a:t>شماتیک­های مربوطه</a:t>
            </a:r>
            <a:r>
              <a:rPr lang="fa-IR" sz="2800" dirty="0">
                <a:solidFill>
                  <a:srgbClr val="000000"/>
                </a:solidFill>
                <a:latin typeface="Times New Roman" panose="02020603050405020304" pitchFamily="18" charset="0"/>
                <a:ea typeface="Times New Roman" panose="02020603050405020304" pitchFamily="18" charset="0"/>
                <a:cs typeface="B Titr" panose="00000700000000000000" pitchFamily="2" charset="-78"/>
              </a:rPr>
              <a:t>: </a:t>
            </a:r>
          </a:p>
        </p:txBody>
      </p:sp>
      <p:sp>
        <p:nvSpPr>
          <p:cNvPr id="2" name="Rectangle 1"/>
          <p:cNvSpPr/>
          <p:nvPr/>
        </p:nvSpPr>
        <p:spPr>
          <a:xfrm>
            <a:off x="761327" y="1977059"/>
            <a:ext cx="10740980" cy="4702569"/>
          </a:xfrm>
          <a:prstGeom prst="rect">
            <a:avLst/>
          </a:prstGeom>
        </p:spPr>
        <p:txBody>
          <a:bodyPr wrap="square">
            <a:spAutoFit/>
          </a:bodyPr>
          <a:lstStyle/>
          <a:p>
            <a:pPr marL="330835" algn="just" rtl="1">
              <a:lnSpc>
                <a:spcPct val="107000"/>
              </a:lnSpc>
              <a:spcAft>
                <a:spcPts val="0"/>
              </a:spcAft>
            </a:pPr>
            <a:r>
              <a:rPr lang="ar-SA"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در </a:t>
            </a:r>
            <a:r>
              <a:rPr lang="fa-IR" sz="28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مرحله</a:t>
            </a:r>
            <a:r>
              <a:rPr lang="ar-SA"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ابتدایی کار، ابتدا اهداف خاصی برای دستگاه مورد ادعا تعیین شد که مهمترین آن تأمین آب آشامیدنی در شرایط بحران و نامتعارف بود. علاوه بر تعیین اهداف، ویژگی­های بارزی که جزو مزایای دستگاه بود مورد نظر قرار گرفت که </a:t>
            </a:r>
            <a:r>
              <a:rPr lang="ar-SA" sz="28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مهمترین آن­ها شامل: عدم استفاده از نیروی برق و مواد شیمیایی خاصی برای تصفیه آب، کم وزن بودن دستگاه، اشغال فضای کم توسط دستگاه، مقاومت بالا در برابر شرایط نامساعد آب و هوایی، و نور شدید خورشید، تصفیه آب در زمان بسیار کم و غیره بود.</a:t>
            </a:r>
            <a:r>
              <a:rPr lang="ar-SA"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بنابراین بر اساس موارد فوق­الذکر (بعنوان پارامترهای کلی طراحی) و همچنین </a:t>
            </a:r>
            <a:r>
              <a:rPr lang="ar-SA" sz="2800" dirty="0" smtClean="0">
                <a:solidFill>
                  <a:srgbClr val="000099"/>
                </a:solidFill>
                <a:effectLst/>
                <a:latin typeface="Times New Roman" panose="02020603050405020304" pitchFamily="18" charset="0"/>
                <a:ea typeface="Times New Roman" panose="02020603050405020304" pitchFamily="18" charset="0"/>
                <a:cs typeface="B Nazanin" panose="00000400000000000000" pitchFamily="2" charset="-78"/>
              </a:rPr>
              <a:t>با نظر به پارامترهای فنی و محاسباتی دستگاه مور ادعا، اقدام به ارائه جزئیات ابعادی و ترسیم شماتیک­های مربوط به دستگاه گردید</a:t>
            </a:r>
            <a:r>
              <a:rPr lang="fa-IR" sz="2800" dirty="0" smtClean="0">
                <a:solidFill>
                  <a:srgbClr val="000099"/>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در هر یک از شکل­های ارائه شده سعی شد</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ه</a:t>
            </a:r>
            <a:r>
              <a:rPr lang="ar-SA"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که تک تک اجزاء با توضیحات کامل مربوط به آن­ها معرفی شده و برای درک بهتر بعضی موارد اقدام به درج اشکال سه بعدی و تصویر واقعی اجزاء گردید.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691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0243" y="596130"/>
            <a:ext cx="2775119"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مواد و روش کار</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pic>
        <p:nvPicPr>
          <p:cNvPr id="10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05" y="180304"/>
            <a:ext cx="7535013" cy="657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350061" y="4349580"/>
            <a:ext cx="2678805" cy="1384995"/>
          </a:xfrm>
          <a:prstGeom prst="rect">
            <a:avLst/>
          </a:prstGeom>
        </p:spPr>
        <p:txBody>
          <a:bodyPr wrap="square">
            <a:spAutoFit/>
          </a:bodyPr>
          <a:lstStyle/>
          <a:p>
            <a:pPr algn="just" rtl="1"/>
            <a:r>
              <a:rPr lang="fa-IR" sz="2800" b="1" dirty="0">
                <a:solidFill>
                  <a:srgbClr val="000099"/>
                </a:solidFill>
                <a:latin typeface="Calibri" panose="020F0502020204030204" pitchFamily="34" charset="0"/>
                <a:ea typeface="Calibri" panose="020F0502020204030204" pitchFamily="34" charset="0"/>
                <a:cs typeface="B Nazanin" panose="00000400000000000000" pitchFamily="2" charset="-78"/>
              </a:rPr>
              <a:t>شماتیک مربوط به مکانسیم کار دستگاه </a:t>
            </a:r>
            <a:r>
              <a:rPr lang="fa-IR" sz="2800" b="1" dirty="0" smtClean="0">
                <a:solidFill>
                  <a:srgbClr val="000099"/>
                </a:solidFill>
                <a:latin typeface="Calibri" panose="020F0502020204030204" pitchFamily="34" charset="0"/>
                <a:ea typeface="Calibri" panose="020F0502020204030204" pitchFamily="34" charset="0"/>
                <a:cs typeface="B Nazanin" panose="00000400000000000000" pitchFamily="2" charset="-78"/>
              </a:rPr>
              <a:t>تصفیه</a:t>
            </a:r>
            <a:r>
              <a:rPr lang="en-US" sz="2800" b="1" dirty="0" smtClean="0">
                <a:solidFill>
                  <a:srgbClr val="000099"/>
                </a:solidFill>
                <a:latin typeface="Calibri" panose="020F0502020204030204" pitchFamily="34" charset="0"/>
                <a:ea typeface="Calibri" panose="020F0502020204030204" pitchFamily="34" charset="0"/>
                <a:cs typeface="B Nazanin" panose="00000400000000000000" pitchFamily="2" charset="-78"/>
              </a:rPr>
              <a:t> </a:t>
            </a:r>
            <a:r>
              <a:rPr lang="fa-IR" sz="2800" b="1" dirty="0" smtClean="0">
                <a:solidFill>
                  <a:srgbClr val="000099"/>
                </a:solidFill>
                <a:latin typeface="Calibri" panose="020F0502020204030204" pitchFamily="34" charset="0"/>
                <a:ea typeface="Calibri" panose="020F0502020204030204" pitchFamily="34" charset="0"/>
                <a:cs typeface="B Nazanin" panose="00000400000000000000" pitchFamily="2" charset="-78"/>
              </a:rPr>
              <a:t>مورد نظر</a:t>
            </a:r>
            <a:r>
              <a:rPr lang="en-US" sz="2800" b="1" dirty="0" smtClean="0">
                <a:solidFill>
                  <a:srgbClr val="000099"/>
                </a:solidFill>
                <a:latin typeface="Calibri" panose="020F0502020204030204" pitchFamily="34" charset="0"/>
                <a:ea typeface="Calibri" panose="020F0502020204030204" pitchFamily="34" charset="0"/>
                <a:cs typeface="B Nazanin" panose="00000400000000000000" pitchFamily="2" charset="-78"/>
              </a:rPr>
              <a:t> </a:t>
            </a:r>
            <a:endParaRPr lang="en-US" sz="3200" b="1" dirty="0">
              <a:solidFill>
                <a:srgbClr val="000099"/>
              </a:solidFill>
            </a:endParaRPr>
          </a:p>
        </p:txBody>
      </p:sp>
      <p:sp>
        <p:nvSpPr>
          <p:cNvPr id="8" name="Left Arrow 7"/>
          <p:cNvSpPr/>
          <p:nvPr/>
        </p:nvSpPr>
        <p:spPr>
          <a:xfrm>
            <a:off x="7791718" y="4546242"/>
            <a:ext cx="1236372" cy="99167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73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951" y="1042617"/>
            <a:ext cx="8165205" cy="685124"/>
          </a:xfrm>
          <a:prstGeom prst="rect">
            <a:avLst/>
          </a:prstGeom>
          <a:noFill/>
        </p:spPr>
        <p:txBody>
          <a:bodyPr wrap="square" rtlCol="0">
            <a:spAutoFit/>
          </a:bodyPr>
          <a:lstStyle/>
          <a:p>
            <a:pPr lvl="0" algn="just" rtl="1">
              <a:lnSpc>
                <a:spcPct val="107000"/>
              </a:lnSpc>
              <a:spcAft>
                <a:spcPts val="800"/>
              </a:spcAft>
            </a:pPr>
            <a:r>
              <a:rPr lang="ar-SA" sz="3600" b="1" dirty="0" smtClean="0">
                <a:solidFill>
                  <a:srgbClr val="000099"/>
                </a:solidFill>
                <a:effectLst/>
                <a:latin typeface="Times New Roman" panose="02020603050405020304" pitchFamily="18" charset="0"/>
                <a:ea typeface="Times New Roman" panose="02020603050405020304" pitchFamily="18" charset="0"/>
                <a:cs typeface="B Titr" panose="00000700000000000000" pitchFamily="2" charset="-78"/>
              </a:rPr>
              <a:t>مرحله </a:t>
            </a:r>
            <a:r>
              <a:rPr lang="fa-IR" sz="3600" b="1" dirty="0" smtClean="0">
                <a:solidFill>
                  <a:srgbClr val="000099"/>
                </a:solidFill>
                <a:effectLst/>
                <a:latin typeface="Times New Roman" panose="02020603050405020304" pitchFamily="18" charset="0"/>
                <a:ea typeface="Times New Roman" panose="02020603050405020304" pitchFamily="18" charset="0"/>
                <a:cs typeface="B Titr" panose="00000700000000000000" pitchFamily="2" charset="-78"/>
              </a:rPr>
              <a:t>دوم</a:t>
            </a:r>
            <a:r>
              <a:rPr lang="ar-SA" sz="3600" b="1" dirty="0" smtClean="0">
                <a:solidFill>
                  <a:srgbClr val="000099"/>
                </a:solidFill>
                <a:effectLst/>
                <a:latin typeface="Times New Roman" panose="02020603050405020304" pitchFamily="18" charset="0"/>
                <a:ea typeface="Times New Roman" panose="02020603050405020304" pitchFamily="18" charset="0"/>
                <a:cs typeface="B Titr" panose="00000700000000000000" pitchFamily="2" charset="-78"/>
              </a:rPr>
              <a:t>:</a:t>
            </a:r>
            <a:r>
              <a:rPr lang="ar-SA" sz="3600" dirty="0" smtClean="0">
                <a:solidFill>
                  <a:srgbClr val="000099"/>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نمونه برداری و آنالیز نمونه ها (با 3 بار تکرار)</a:t>
            </a:r>
            <a:r>
              <a:rPr lang="fa-IR" sz="2800" dirty="0" smtClean="0">
                <a:solidFill>
                  <a:srgbClr val="000000"/>
                </a:solidFill>
                <a:latin typeface="Times New Roman" panose="02020603050405020304" pitchFamily="18" charset="0"/>
                <a:ea typeface="Times New Roman" panose="02020603050405020304" pitchFamily="18" charset="0"/>
                <a:cs typeface="B Titr" panose="00000700000000000000" pitchFamily="2" charset="-78"/>
              </a:rPr>
              <a:t>: </a:t>
            </a:r>
            <a:endParaRPr lang="fa-IR" sz="2800" dirty="0">
              <a:solidFill>
                <a:srgbClr val="0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5" name="TextBox 4"/>
          <p:cNvSpPr txBox="1"/>
          <p:nvPr/>
        </p:nvSpPr>
        <p:spPr>
          <a:xfrm>
            <a:off x="4518876" y="132491"/>
            <a:ext cx="2775119"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rPr>
              <a:t>مواد و روش کار</a:t>
            </a:r>
            <a:endPar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773232632"/>
              </p:ext>
            </p:extLst>
          </p:nvPr>
        </p:nvGraphicFramePr>
        <p:xfrm>
          <a:off x="503748" y="2358364"/>
          <a:ext cx="10805374" cy="2743200"/>
        </p:xfrm>
        <a:graphic>
          <a:graphicData uri="http://schemas.openxmlformats.org/drawingml/2006/table">
            <a:tbl>
              <a:tblPr firstRow="1" bandRow="1">
                <a:tableStyleId>{5C22544A-7EE6-4342-B048-85BDC9FD1C3A}</a:tableStyleId>
              </a:tblPr>
              <a:tblGrid>
                <a:gridCol w="2975018">
                  <a:extLst>
                    <a:ext uri="{9D8B030D-6E8A-4147-A177-3AD203B41FA5}">
                      <a16:colId xmlns:a16="http://schemas.microsoft.com/office/drawing/2014/main" val="3256527349"/>
                    </a:ext>
                  </a:extLst>
                </a:gridCol>
                <a:gridCol w="3052293">
                  <a:extLst>
                    <a:ext uri="{9D8B030D-6E8A-4147-A177-3AD203B41FA5}">
                      <a16:colId xmlns:a16="http://schemas.microsoft.com/office/drawing/2014/main" val="4083501069"/>
                    </a:ext>
                  </a:extLst>
                </a:gridCol>
                <a:gridCol w="2524849">
                  <a:extLst>
                    <a:ext uri="{9D8B030D-6E8A-4147-A177-3AD203B41FA5}">
                      <a16:colId xmlns:a16="http://schemas.microsoft.com/office/drawing/2014/main" val="173659850"/>
                    </a:ext>
                  </a:extLst>
                </a:gridCol>
                <a:gridCol w="2253214">
                  <a:extLst>
                    <a:ext uri="{9D8B030D-6E8A-4147-A177-3AD203B41FA5}">
                      <a16:colId xmlns:a16="http://schemas.microsoft.com/office/drawing/2014/main" val="13734269"/>
                    </a:ext>
                  </a:extLst>
                </a:gridCol>
              </a:tblGrid>
              <a:tr h="370840">
                <a:tc>
                  <a:txBody>
                    <a:bodyPr/>
                    <a:lstStyle/>
                    <a:p>
                      <a:pPr algn="ctr"/>
                      <a:r>
                        <a:rPr lang="fa-IR" sz="2400" dirty="0" smtClean="0">
                          <a:solidFill>
                            <a:schemeClr val="tx1"/>
                          </a:solidFill>
                          <a:cs typeface="B Mitra" panose="00000400000000000000" pitchFamily="2" charset="-78"/>
                        </a:rPr>
                        <a:t>تعداد کل نمونه</a:t>
                      </a:r>
                      <a:r>
                        <a:rPr lang="fa-IR" sz="2400" baseline="0" dirty="0" smtClean="0">
                          <a:solidFill>
                            <a:schemeClr val="tx1"/>
                          </a:solidFill>
                          <a:cs typeface="B Mitra" panose="00000400000000000000" pitchFamily="2" charset="-78"/>
                        </a:rPr>
                        <a:t> آنالیز شده</a:t>
                      </a:r>
                      <a:endParaRPr lang="en-US" sz="2400"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تعداد نمونه آب تصفیه شده</a:t>
                      </a:r>
                      <a:endParaRPr lang="en-US" sz="2400"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تعداد نمونه آب خام</a:t>
                      </a:r>
                      <a:endParaRPr lang="en-US" sz="2400"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پارامتر</a:t>
                      </a:r>
                      <a:endParaRPr lang="en-US" sz="2400" dirty="0">
                        <a:solidFill>
                          <a:schemeClr val="tx1"/>
                        </a:solidFill>
                        <a:cs typeface="B Mitra" panose="00000400000000000000" pitchFamily="2" charset="-78"/>
                      </a:endParaRPr>
                    </a:p>
                  </a:txBody>
                  <a:tcPr/>
                </a:tc>
                <a:extLst>
                  <a:ext uri="{0D108BD9-81ED-4DB2-BD59-A6C34878D82A}">
                    <a16:rowId xmlns:a16="http://schemas.microsoft.com/office/drawing/2014/main" val="3270345706"/>
                  </a:ext>
                </a:extLst>
              </a:tr>
              <a:tr h="370840">
                <a:tc>
                  <a:txBody>
                    <a:bodyPr/>
                    <a:lstStyle/>
                    <a:p>
                      <a:pPr algn="ctr"/>
                      <a:r>
                        <a:rPr lang="fa-IR" sz="2400" b="1" dirty="0" smtClean="0">
                          <a:solidFill>
                            <a:schemeClr val="tx1"/>
                          </a:solidFill>
                          <a:cs typeface="B Mitra" panose="00000400000000000000" pitchFamily="2" charset="-78"/>
                        </a:rPr>
                        <a:t>108</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پارامترهای</a:t>
                      </a:r>
                      <a:r>
                        <a:rPr lang="fa-IR" sz="2400" baseline="0" dirty="0" smtClean="0">
                          <a:solidFill>
                            <a:schemeClr val="tx1"/>
                          </a:solidFill>
                          <a:cs typeface="B Mitra" panose="00000400000000000000" pitchFamily="2" charset="-78"/>
                        </a:rPr>
                        <a:t> فیزیکی</a:t>
                      </a:r>
                      <a:endParaRPr lang="en-US" sz="2400" dirty="0">
                        <a:solidFill>
                          <a:schemeClr val="tx1"/>
                        </a:solidFill>
                        <a:cs typeface="B Mitra" panose="00000400000000000000" pitchFamily="2" charset="-78"/>
                      </a:endParaRPr>
                    </a:p>
                  </a:txBody>
                  <a:tcPr/>
                </a:tc>
                <a:extLst>
                  <a:ext uri="{0D108BD9-81ED-4DB2-BD59-A6C34878D82A}">
                    <a16:rowId xmlns:a16="http://schemas.microsoft.com/office/drawing/2014/main" val="2222322226"/>
                  </a:ext>
                </a:extLst>
              </a:tr>
              <a:tr h="370840">
                <a:tc>
                  <a:txBody>
                    <a:bodyPr/>
                    <a:lstStyle/>
                    <a:p>
                      <a:pPr algn="ctr"/>
                      <a:r>
                        <a:rPr lang="fa-IR" sz="2400" b="1" dirty="0" smtClean="0">
                          <a:solidFill>
                            <a:schemeClr val="tx1"/>
                          </a:solidFill>
                          <a:cs typeface="B Mitra" panose="00000400000000000000" pitchFamily="2" charset="-78"/>
                        </a:rPr>
                        <a:t>108</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Mitra" panose="00000400000000000000" pitchFamily="2" charset="-78"/>
                        </a:rPr>
                        <a:t>پارامترهای</a:t>
                      </a:r>
                      <a:r>
                        <a:rPr lang="fa-IR" sz="2400" baseline="0" dirty="0" smtClean="0">
                          <a:solidFill>
                            <a:schemeClr val="tx1"/>
                          </a:solidFill>
                          <a:cs typeface="B Mitra" panose="00000400000000000000" pitchFamily="2" charset="-78"/>
                        </a:rPr>
                        <a:t> شیمیایی</a:t>
                      </a:r>
                      <a:endParaRPr lang="en-US" sz="2400" dirty="0" smtClean="0">
                        <a:solidFill>
                          <a:schemeClr val="tx1"/>
                        </a:solidFill>
                        <a:cs typeface="B Mitra" panose="00000400000000000000" pitchFamily="2" charset="-78"/>
                      </a:endParaRPr>
                    </a:p>
                  </a:txBody>
                  <a:tcPr/>
                </a:tc>
                <a:extLst>
                  <a:ext uri="{0D108BD9-81ED-4DB2-BD59-A6C34878D82A}">
                    <a16:rowId xmlns:a16="http://schemas.microsoft.com/office/drawing/2014/main" val="4271784966"/>
                  </a:ext>
                </a:extLst>
              </a:tr>
              <a:tr h="370840">
                <a:tc>
                  <a:txBody>
                    <a:bodyPr/>
                    <a:lstStyle/>
                    <a:p>
                      <a:pPr algn="ctr"/>
                      <a:r>
                        <a:rPr lang="fa-IR" sz="2400" b="1" dirty="0" smtClean="0">
                          <a:solidFill>
                            <a:schemeClr val="tx1"/>
                          </a:solidFill>
                          <a:cs typeface="B Mitra" panose="00000400000000000000" pitchFamily="2" charset="-78"/>
                        </a:rPr>
                        <a:t>108</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Mitra" panose="00000400000000000000" pitchFamily="2" charset="-78"/>
                        </a:rPr>
                        <a:t>پارامترهای</a:t>
                      </a:r>
                      <a:r>
                        <a:rPr lang="fa-IR" sz="2400" baseline="0" dirty="0" smtClean="0">
                          <a:solidFill>
                            <a:schemeClr val="tx1"/>
                          </a:solidFill>
                          <a:cs typeface="B Mitra" panose="00000400000000000000" pitchFamily="2" charset="-78"/>
                        </a:rPr>
                        <a:t> میکروبی</a:t>
                      </a:r>
                      <a:endParaRPr lang="en-US" sz="2400" dirty="0" smtClean="0">
                        <a:solidFill>
                          <a:schemeClr val="tx1"/>
                        </a:solidFill>
                        <a:cs typeface="B Mitra" panose="00000400000000000000" pitchFamily="2" charset="-78"/>
                      </a:endParaRPr>
                    </a:p>
                  </a:txBody>
                  <a:tcPr/>
                </a:tc>
                <a:extLst>
                  <a:ext uri="{0D108BD9-81ED-4DB2-BD59-A6C34878D82A}">
                    <a16:rowId xmlns:a16="http://schemas.microsoft.com/office/drawing/2014/main" val="3473034634"/>
                  </a:ext>
                </a:extLst>
              </a:tr>
              <a:tr h="370840">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27</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27</a:t>
                      </a:r>
                      <a:endParaRPr lang="en-US" sz="2400" b="1"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فلزات سنگین </a:t>
                      </a:r>
                      <a:endParaRPr lang="en-US" sz="2400" dirty="0">
                        <a:solidFill>
                          <a:schemeClr val="tx1"/>
                        </a:solidFill>
                        <a:cs typeface="B Mitra" panose="00000400000000000000" pitchFamily="2" charset="-78"/>
                      </a:endParaRPr>
                    </a:p>
                  </a:txBody>
                  <a:tcPr/>
                </a:tc>
                <a:extLst>
                  <a:ext uri="{0D108BD9-81ED-4DB2-BD59-A6C34878D82A}">
                    <a16:rowId xmlns:a16="http://schemas.microsoft.com/office/drawing/2014/main" val="1113157768"/>
                  </a:ext>
                </a:extLst>
              </a:tr>
              <a:tr h="370840">
                <a:tc>
                  <a:txBody>
                    <a:bodyPr/>
                    <a:lstStyle/>
                    <a:p>
                      <a:pPr algn="ctr"/>
                      <a:r>
                        <a:rPr lang="fa-IR" sz="2400" b="1" dirty="0" smtClean="0">
                          <a:solidFill>
                            <a:schemeClr val="tx1"/>
                          </a:solidFill>
                          <a:cs typeface="B Mitra" panose="00000400000000000000" pitchFamily="2" charset="-78"/>
                        </a:rPr>
                        <a:t>54</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27</a:t>
                      </a:r>
                      <a:endParaRPr lang="en-US" sz="2400" b="1" dirty="0">
                        <a:solidFill>
                          <a:schemeClr val="tx1"/>
                        </a:solidFill>
                        <a:cs typeface="B Mitra" panose="00000400000000000000" pitchFamily="2" charset="-78"/>
                      </a:endParaRPr>
                    </a:p>
                  </a:txBody>
                  <a:tcPr/>
                </a:tc>
                <a:tc>
                  <a:txBody>
                    <a:bodyPr/>
                    <a:lstStyle/>
                    <a:p>
                      <a:pPr algn="ctr"/>
                      <a:r>
                        <a:rPr lang="fa-IR" sz="2400" b="1" dirty="0" smtClean="0">
                          <a:solidFill>
                            <a:schemeClr val="tx1"/>
                          </a:solidFill>
                          <a:cs typeface="B Mitra" panose="00000400000000000000" pitchFamily="2" charset="-78"/>
                        </a:rPr>
                        <a:t>27</a:t>
                      </a:r>
                      <a:endParaRPr lang="en-US" sz="2400" b="1" dirty="0">
                        <a:solidFill>
                          <a:schemeClr val="tx1"/>
                        </a:solidFill>
                        <a:cs typeface="B Mitra" panose="00000400000000000000" pitchFamily="2" charset="-78"/>
                      </a:endParaRPr>
                    </a:p>
                  </a:txBody>
                  <a:tcPr/>
                </a:tc>
                <a:tc>
                  <a:txBody>
                    <a:bodyPr/>
                    <a:lstStyle/>
                    <a:p>
                      <a:pPr algn="ctr"/>
                      <a:r>
                        <a:rPr lang="fa-IR" sz="2400" dirty="0" smtClean="0">
                          <a:solidFill>
                            <a:schemeClr val="tx1"/>
                          </a:solidFill>
                          <a:cs typeface="B Mitra" panose="00000400000000000000" pitchFamily="2" charset="-78"/>
                        </a:rPr>
                        <a:t>باقی مانده سموم</a:t>
                      </a:r>
                      <a:endParaRPr lang="en-US" sz="2400" dirty="0">
                        <a:solidFill>
                          <a:schemeClr val="tx1"/>
                        </a:solidFill>
                        <a:cs typeface="B Mitra" panose="00000400000000000000" pitchFamily="2" charset="-78"/>
                      </a:endParaRPr>
                    </a:p>
                  </a:txBody>
                  <a:tcPr/>
                </a:tc>
                <a:extLst>
                  <a:ext uri="{0D108BD9-81ED-4DB2-BD59-A6C34878D82A}">
                    <a16:rowId xmlns:a16="http://schemas.microsoft.com/office/drawing/2014/main" val="194378698"/>
                  </a:ext>
                </a:extLst>
              </a:tr>
            </a:tbl>
          </a:graphicData>
        </a:graphic>
      </p:graphicFrame>
      <p:sp>
        <p:nvSpPr>
          <p:cNvPr id="7" name="TextBox 6"/>
          <p:cNvSpPr txBox="1"/>
          <p:nvPr/>
        </p:nvSpPr>
        <p:spPr>
          <a:xfrm>
            <a:off x="7552966" y="5365359"/>
            <a:ext cx="3756156" cy="707886"/>
          </a:xfrm>
          <a:prstGeom prst="rect">
            <a:avLst/>
          </a:prstGeom>
          <a:noFill/>
        </p:spPr>
        <p:txBody>
          <a:bodyPr wrap="none" rtlCol="0">
            <a:spAutoFit/>
          </a:bodyPr>
          <a:lstStyle/>
          <a:p>
            <a:pPr algn="r" rtl="1"/>
            <a:r>
              <a:rPr lang="fa-IR" sz="2000" b="1" baseline="30000" dirty="0" smtClean="0">
                <a:solidFill>
                  <a:srgbClr val="000099"/>
                </a:solidFill>
                <a:cs typeface="B Mitra" panose="00000400000000000000" pitchFamily="2" charset="-78"/>
              </a:rPr>
              <a:t>* </a:t>
            </a:r>
            <a:r>
              <a:rPr lang="fa-IR" sz="2000" b="1" dirty="0" smtClean="0">
                <a:solidFill>
                  <a:srgbClr val="000099"/>
                </a:solidFill>
                <a:cs typeface="B Mitra" panose="00000400000000000000" pitchFamily="2" charset="-78"/>
              </a:rPr>
              <a:t>فلزات سنگین: </a:t>
            </a:r>
            <a:r>
              <a:rPr lang="fa-IR" sz="2000" dirty="0" smtClean="0">
                <a:solidFill>
                  <a:srgbClr val="000099"/>
                </a:solidFill>
                <a:cs typeface="B Mitra" panose="00000400000000000000" pitchFamily="2" charset="-78"/>
              </a:rPr>
              <a:t>آرسنیک، سرب، کادمیوم، کروم</a:t>
            </a:r>
          </a:p>
          <a:p>
            <a:pPr algn="r" rtl="1"/>
            <a:r>
              <a:rPr lang="fa-IR" sz="2000" b="1" baseline="30000" dirty="0" smtClean="0">
                <a:solidFill>
                  <a:srgbClr val="000099"/>
                </a:solidFill>
                <a:cs typeface="B Mitra" panose="00000400000000000000" pitchFamily="2" charset="-78"/>
              </a:rPr>
              <a:t>**</a:t>
            </a:r>
            <a:r>
              <a:rPr lang="fa-IR" sz="2000" b="1" dirty="0" smtClean="0">
                <a:solidFill>
                  <a:srgbClr val="000099"/>
                </a:solidFill>
                <a:cs typeface="B Mitra" panose="00000400000000000000" pitchFamily="2" charset="-78"/>
              </a:rPr>
              <a:t> سموم: </a:t>
            </a:r>
            <a:r>
              <a:rPr lang="fa-IR" sz="2000" dirty="0" smtClean="0">
                <a:solidFill>
                  <a:srgbClr val="000099"/>
                </a:solidFill>
                <a:cs typeface="B Mitra" panose="00000400000000000000" pitchFamily="2" charset="-78"/>
              </a:rPr>
              <a:t>آلاکلر، توفوردی و آترازین</a:t>
            </a:r>
            <a:endParaRPr lang="en-US" sz="2000" dirty="0">
              <a:solidFill>
                <a:srgbClr val="000099"/>
              </a:solidFill>
              <a:cs typeface="B Mitra" panose="00000400000000000000" pitchFamily="2" charset="-78"/>
            </a:endParaRPr>
          </a:p>
        </p:txBody>
      </p:sp>
    </p:spTree>
    <p:extLst>
      <p:ext uri="{BB962C8B-B14F-4D97-AF65-F5344CB8AC3E}">
        <p14:creationId xmlns:p14="http://schemas.microsoft.com/office/powerpoint/2010/main" val="419199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2011</Words>
  <Application>Microsoft Office PowerPoint</Application>
  <PresentationFormat>Widescreen</PresentationFormat>
  <Paragraphs>151</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 Mitra</vt:lpstr>
      <vt:lpstr>B Nazanin</vt:lpstr>
      <vt:lpstr>B Titr</vt:lpstr>
      <vt:lpstr>Calibri</vt:lpstr>
      <vt:lpstr>Calibri Light</vt:lpstr>
      <vt:lpstr>Cambria</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jaam E jam</dc:creator>
  <cp:lastModifiedBy>jaam E jam</cp:lastModifiedBy>
  <cp:revision>92</cp:revision>
  <dcterms:created xsi:type="dcterms:W3CDTF">2020-12-11T16:21:40Z</dcterms:created>
  <dcterms:modified xsi:type="dcterms:W3CDTF">2020-12-12T06:59:26Z</dcterms:modified>
</cp:coreProperties>
</file>