
<file path=[Content_Types].xml><?xml version="1.0" encoding="utf-8"?>
<Types xmlns="http://schemas.openxmlformats.org/package/2006/content-types">
  <Default Extension="png" ContentType="image/png"/>
  <Default Extension="tmp" ContentType="image/png"/>
  <Default Extension="emf" ContentType="image/x-e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720" r:id="rId1"/>
    <p:sldMasterId id="2147483732" r:id="rId2"/>
  </p:sldMasterIdLst>
  <p:notesMasterIdLst>
    <p:notesMasterId r:id="rId28"/>
  </p:notesMasterIdLst>
  <p:sldIdLst>
    <p:sldId id="286" r:id="rId3"/>
    <p:sldId id="257" r:id="rId4"/>
    <p:sldId id="365" r:id="rId5"/>
    <p:sldId id="487" r:id="rId6"/>
    <p:sldId id="496" r:id="rId7"/>
    <p:sldId id="264" r:id="rId8"/>
    <p:sldId id="263" r:id="rId9"/>
    <p:sldId id="488" r:id="rId10"/>
    <p:sldId id="438" r:id="rId11"/>
    <p:sldId id="441" r:id="rId12"/>
    <p:sldId id="310" r:id="rId13"/>
    <p:sldId id="442" r:id="rId14"/>
    <p:sldId id="444" r:id="rId15"/>
    <p:sldId id="384" r:id="rId16"/>
    <p:sldId id="445" r:id="rId17"/>
    <p:sldId id="385" r:id="rId18"/>
    <p:sldId id="300" r:id="rId19"/>
    <p:sldId id="489" r:id="rId20"/>
    <p:sldId id="494" r:id="rId21"/>
    <p:sldId id="491" r:id="rId22"/>
    <p:sldId id="495" r:id="rId23"/>
    <p:sldId id="301" r:id="rId24"/>
    <p:sldId id="497" r:id="rId25"/>
    <p:sldId id="349" r:id="rId26"/>
    <p:sldId id="483" r:id="rId27"/>
  </p:sldIdLst>
  <p:sldSz cx="9144000" cy="6858000" type="screen4x3"/>
  <p:notesSz cx="6858000" cy="9144000"/>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4380"/>
    <p:restoredTop sz="76991" autoAdjust="0"/>
  </p:normalViewPr>
  <p:slideViewPr>
    <p:cSldViewPr>
      <p:cViewPr>
        <p:scale>
          <a:sx n="75" d="100"/>
          <a:sy n="75" d="100"/>
        </p:scale>
        <p:origin x="-1236" y="-6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fa-IR"/>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AF130052-2F0D-496D-A9E1-377A539EF81E}" type="datetimeFigureOut">
              <a:rPr lang="fa-IR" smtClean="0"/>
              <a:t>04/03/1442</a:t>
            </a:fld>
            <a:endParaRPr lang="fa-I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fa-I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fa-IR"/>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5CF39292-DBCA-456B-ACFA-AF8E2F5BBD39}" type="slidenum">
              <a:rPr lang="fa-IR" smtClean="0"/>
              <a:t>‹#›</a:t>
            </a:fld>
            <a:endParaRPr lang="fa-IR"/>
          </a:p>
        </p:txBody>
      </p:sp>
    </p:spTree>
    <p:extLst>
      <p:ext uri="{BB962C8B-B14F-4D97-AF65-F5344CB8AC3E}">
        <p14:creationId xmlns:p14="http://schemas.microsoft.com/office/powerpoint/2010/main" val="2910342156"/>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7EA53-8467-4A3F-A0E9-B99010E217FA}" type="slidenum">
              <a:rPr lang="en-US" smtClean="0"/>
              <a:pPr/>
              <a:t>5</a:t>
            </a:fld>
            <a:endParaRPr lang="en-US"/>
          </a:p>
        </p:txBody>
      </p:sp>
    </p:spTree>
    <p:extLst>
      <p:ext uri="{BB962C8B-B14F-4D97-AF65-F5344CB8AC3E}">
        <p14:creationId xmlns:p14="http://schemas.microsoft.com/office/powerpoint/2010/main" val="32822952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212F0B9-BD5B-426D-AABF-B24D54543654}" type="datetime8">
              <a:rPr lang="fa-IR" smtClean="0">
                <a:solidFill>
                  <a:prstClr val="black">
                    <a:tint val="75000"/>
                  </a:prstClr>
                </a:solidFill>
              </a:rPr>
              <a:t>نوامبر 18، 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009B1E5-B58C-44A3-94F2-2EBAAAFA663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533095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80EB78-4DD6-4ED3-BD43-A127AE5D5F0E}" type="datetime8">
              <a:rPr lang="fa-IR" smtClean="0">
                <a:solidFill>
                  <a:prstClr val="black">
                    <a:tint val="75000"/>
                  </a:prstClr>
                </a:solidFill>
              </a:rPr>
              <a:t>نوامبر 18، 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009B1E5-B58C-44A3-94F2-2EBAAAFA663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888153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8CB7C34-D24A-4302-B0B7-C82FD2E4020C}" type="datetime8">
              <a:rPr lang="fa-IR" smtClean="0">
                <a:solidFill>
                  <a:prstClr val="black">
                    <a:tint val="75000"/>
                  </a:prstClr>
                </a:solidFill>
              </a:rPr>
              <a:t>نوامبر 18، 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009B1E5-B58C-44A3-94F2-2EBAAAFA663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179646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328ECC7-EAC2-4E37-B92B-502B2EF043DC}" type="datetime8">
              <a:rPr lang="fa-IR" smtClean="0"/>
              <a:t>نوامبر 18، 20</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BC88DAC3-516F-415C-BCC5-3289038962CA}" type="slidenum">
              <a:rPr lang="fa-IR" smtClean="0"/>
              <a:t>‹#›</a:t>
            </a:fld>
            <a:endParaRPr lang="fa-IR"/>
          </a:p>
        </p:txBody>
      </p:sp>
    </p:spTree>
    <p:extLst>
      <p:ext uri="{BB962C8B-B14F-4D97-AF65-F5344CB8AC3E}">
        <p14:creationId xmlns:p14="http://schemas.microsoft.com/office/powerpoint/2010/main" val="41911070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44D8160-3579-4BCC-B540-421F06B73FC1}" type="datetime8">
              <a:rPr lang="fa-IR" smtClean="0"/>
              <a:t>نوامبر 18، 20</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BC88DAC3-516F-415C-BCC5-3289038962CA}" type="slidenum">
              <a:rPr lang="fa-IR" smtClean="0"/>
              <a:t>‹#›</a:t>
            </a:fld>
            <a:endParaRPr lang="fa-IR"/>
          </a:p>
        </p:txBody>
      </p:sp>
    </p:spTree>
    <p:extLst>
      <p:ext uri="{BB962C8B-B14F-4D97-AF65-F5344CB8AC3E}">
        <p14:creationId xmlns:p14="http://schemas.microsoft.com/office/powerpoint/2010/main" val="26669224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68AB427-9B77-40D0-9A0F-22056624DE36}" type="datetime8">
              <a:rPr lang="fa-IR" smtClean="0"/>
              <a:t>نوامبر 18، 20</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BC88DAC3-516F-415C-BCC5-3289038962CA}" type="slidenum">
              <a:rPr lang="fa-IR" smtClean="0"/>
              <a:t>‹#›</a:t>
            </a:fld>
            <a:endParaRPr lang="fa-IR"/>
          </a:p>
        </p:txBody>
      </p:sp>
    </p:spTree>
    <p:extLst>
      <p:ext uri="{BB962C8B-B14F-4D97-AF65-F5344CB8AC3E}">
        <p14:creationId xmlns:p14="http://schemas.microsoft.com/office/powerpoint/2010/main" val="17191361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7A34644-5FCC-4074-A4FA-D74F4CB6F579}" type="datetime8">
              <a:rPr lang="fa-IR" smtClean="0"/>
              <a:t>نوامبر 18، 20</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BC88DAC3-516F-415C-BCC5-3289038962CA}" type="slidenum">
              <a:rPr lang="fa-IR" smtClean="0"/>
              <a:t>‹#›</a:t>
            </a:fld>
            <a:endParaRPr lang="fa-IR"/>
          </a:p>
        </p:txBody>
      </p:sp>
    </p:spTree>
    <p:extLst>
      <p:ext uri="{BB962C8B-B14F-4D97-AF65-F5344CB8AC3E}">
        <p14:creationId xmlns:p14="http://schemas.microsoft.com/office/powerpoint/2010/main" val="32933248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76AE27A-675D-4A28-90F4-1070A6076731}" type="datetime8">
              <a:rPr lang="fa-IR" smtClean="0"/>
              <a:t>نوامبر 18، 20</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BC88DAC3-516F-415C-BCC5-3289038962CA}" type="slidenum">
              <a:rPr lang="fa-IR" smtClean="0"/>
              <a:t>‹#›</a:t>
            </a:fld>
            <a:endParaRPr lang="fa-IR"/>
          </a:p>
        </p:txBody>
      </p:sp>
    </p:spTree>
    <p:extLst>
      <p:ext uri="{BB962C8B-B14F-4D97-AF65-F5344CB8AC3E}">
        <p14:creationId xmlns:p14="http://schemas.microsoft.com/office/powerpoint/2010/main" val="32289782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CD55D5F-53C2-40C9-9398-BAAE9EB3F262}" type="datetime8">
              <a:rPr lang="fa-IR" smtClean="0"/>
              <a:t>نوامبر 18، 20</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BC88DAC3-516F-415C-BCC5-3289038962CA}" type="slidenum">
              <a:rPr lang="fa-IR" smtClean="0"/>
              <a:t>‹#›</a:t>
            </a:fld>
            <a:endParaRPr lang="fa-IR"/>
          </a:p>
        </p:txBody>
      </p:sp>
    </p:spTree>
    <p:extLst>
      <p:ext uri="{BB962C8B-B14F-4D97-AF65-F5344CB8AC3E}">
        <p14:creationId xmlns:p14="http://schemas.microsoft.com/office/powerpoint/2010/main" val="24067416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9581237-7C0D-4D44-946D-6949F1C936BB}" type="datetime8">
              <a:rPr lang="fa-IR" smtClean="0"/>
              <a:t>نوامبر 18، 20</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BC88DAC3-516F-415C-BCC5-3289038962CA}" type="slidenum">
              <a:rPr lang="fa-IR" smtClean="0"/>
              <a:t>‹#›</a:t>
            </a:fld>
            <a:endParaRPr lang="fa-IR"/>
          </a:p>
        </p:txBody>
      </p:sp>
    </p:spTree>
    <p:extLst>
      <p:ext uri="{BB962C8B-B14F-4D97-AF65-F5344CB8AC3E}">
        <p14:creationId xmlns:p14="http://schemas.microsoft.com/office/powerpoint/2010/main" val="16519058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4FC17AF-51D7-4EBA-A2DE-F5D268F0E76D}" type="datetime8">
              <a:rPr lang="fa-IR" smtClean="0"/>
              <a:t>نوامبر 18، 20</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BC88DAC3-516F-415C-BCC5-3289038962CA}" type="slidenum">
              <a:rPr lang="fa-IR" smtClean="0"/>
              <a:t>‹#›</a:t>
            </a:fld>
            <a:endParaRPr lang="fa-IR"/>
          </a:p>
        </p:txBody>
      </p:sp>
    </p:spTree>
    <p:extLst>
      <p:ext uri="{BB962C8B-B14F-4D97-AF65-F5344CB8AC3E}">
        <p14:creationId xmlns:p14="http://schemas.microsoft.com/office/powerpoint/2010/main" val="32019653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D4B12CE-9675-4C37-88AC-8F7674616FE1}" type="datetime8">
              <a:rPr lang="fa-IR" smtClean="0">
                <a:solidFill>
                  <a:prstClr val="black">
                    <a:tint val="75000"/>
                  </a:prstClr>
                </a:solidFill>
              </a:rPr>
              <a:t>نوامبر 18، 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009B1E5-B58C-44A3-94F2-2EBAAAFA663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7465841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036F4BC-D179-4F7C-A113-EDBF390566F5}" type="datetime8">
              <a:rPr lang="fa-IR" smtClean="0"/>
              <a:t>نوامبر 18، 20</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BC88DAC3-516F-415C-BCC5-3289038962CA}" type="slidenum">
              <a:rPr lang="fa-IR" smtClean="0"/>
              <a:t>‹#›</a:t>
            </a:fld>
            <a:endParaRPr lang="fa-IR"/>
          </a:p>
        </p:txBody>
      </p:sp>
    </p:spTree>
    <p:extLst>
      <p:ext uri="{BB962C8B-B14F-4D97-AF65-F5344CB8AC3E}">
        <p14:creationId xmlns:p14="http://schemas.microsoft.com/office/powerpoint/2010/main" val="12860436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7FE0CA9-EDAE-4486-9E90-EE419614C08E}" type="datetime8">
              <a:rPr lang="fa-IR" smtClean="0"/>
              <a:t>نوامبر 18، 20</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BC88DAC3-516F-415C-BCC5-3289038962CA}" type="slidenum">
              <a:rPr lang="fa-IR" smtClean="0"/>
              <a:t>‹#›</a:t>
            </a:fld>
            <a:endParaRPr lang="fa-IR"/>
          </a:p>
        </p:txBody>
      </p:sp>
    </p:spTree>
    <p:extLst>
      <p:ext uri="{BB962C8B-B14F-4D97-AF65-F5344CB8AC3E}">
        <p14:creationId xmlns:p14="http://schemas.microsoft.com/office/powerpoint/2010/main" val="70564176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75698A9-A869-48FE-8634-A751BF1FE7EC}" type="datetime8">
              <a:rPr lang="fa-IR" smtClean="0"/>
              <a:t>نوامبر 18، 20</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BC88DAC3-516F-415C-BCC5-3289038962CA}" type="slidenum">
              <a:rPr lang="fa-IR" smtClean="0"/>
              <a:t>‹#›</a:t>
            </a:fld>
            <a:endParaRPr lang="fa-IR"/>
          </a:p>
        </p:txBody>
      </p:sp>
    </p:spTree>
    <p:extLst>
      <p:ext uri="{BB962C8B-B14F-4D97-AF65-F5344CB8AC3E}">
        <p14:creationId xmlns:p14="http://schemas.microsoft.com/office/powerpoint/2010/main" val="33376963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586CF0E-97C9-4DDA-A6A2-5BEFB3E36544}" type="datetime8">
              <a:rPr lang="fa-IR" smtClean="0">
                <a:solidFill>
                  <a:prstClr val="black">
                    <a:tint val="75000"/>
                  </a:prstClr>
                </a:solidFill>
              </a:rPr>
              <a:t>نوامبر 18، 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009B1E5-B58C-44A3-94F2-2EBAAAFA663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1590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32267E7-9317-4CB6-89A0-A6D9C192D9AF}" type="datetime8">
              <a:rPr lang="fa-IR" smtClean="0">
                <a:solidFill>
                  <a:prstClr val="black">
                    <a:tint val="75000"/>
                  </a:prstClr>
                </a:solidFill>
              </a:rPr>
              <a:t>نوامبر 18، 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009B1E5-B58C-44A3-94F2-2EBAAAFA663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634856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9ED37BB-4007-4C3B-9EB3-DA852CD462FF}" type="datetime8">
              <a:rPr lang="fa-IR" smtClean="0">
                <a:solidFill>
                  <a:prstClr val="black">
                    <a:tint val="75000"/>
                  </a:prstClr>
                </a:solidFill>
              </a:rPr>
              <a:t>نوامبر 18، 20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1009B1E5-B58C-44A3-94F2-2EBAAAFA663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395280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46F36AA-411B-4226-AC89-B682E1F39C3D}" type="datetime8">
              <a:rPr lang="fa-IR" smtClean="0">
                <a:solidFill>
                  <a:prstClr val="black">
                    <a:tint val="75000"/>
                  </a:prstClr>
                </a:solidFill>
              </a:rPr>
              <a:t>نوامبر 18، 20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1009B1E5-B58C-44A3-94F2-2EBAAAFA663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96954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7BB11A-9CF0-4B6F-997E-4B683C6F9504}" type="datetime8">
              <a:rPr lang="fa-IR" smtClean="0">
                <a:solidFill>
                  <a:prstClr val="black">
                    <a:tint val="75000"/>
                  </a:prstClr>
                </a:solidFill>
              </a:rPr>
              <a:t>نوامبر 18، 20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1009B1E5-B58C-44A3-94F2-2EBAAAFA663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45630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9E524B7-333A-4AA7-BE11-634224FA36A9}" type="datetime8">
              <a:rPr lang="fa-IR" smtClean="0">
                <a:solidFill>
                  <a:prstClr val="black">
                    <a:tint val="75000"/>
                  </a:prstClr>
                </a:solidFill>
              </a:rPr>
              <a:t>نوامبر 18، 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009B1E5-B58C-44A3-94F2-2EBAAAFA663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51706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5FC881C-73D5-41AD-9683-9781A4C4109E}" type="datetime8">
              <a:rPr lang="fa-IR" smtClean="0">
                <a:solidFill>
                  <a:prstClr val="black">
                    <a:tint val="75000"/>
                  </a:prstClr>
                </a:solidFill>
              </a:rPr>
              <a:t>نوامبر 18، 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009B1E5-B58C-44A3-94F2-2EBAAAFA663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885906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0070C0"/>
            </a:gs>
            <a:gs pos="31000">
              <a:schemeClr val="bg1">
                <a:tint val="100000"/>
                <a:shade val="90000"/>
                <a:alpha val="100000"/>
              </a:schemeClr>
            </a:gs>
            <a:gs pos="100000">
              <a:schemeClr val="bg1">
                <a:tint val="100000"/>
                <a:shade val="80000"/>
                <a:alpha val="100000"/>
              </a:schemeClr>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rtl="0"/>
            <a:fld id="{E1437CD2-BF43-4D08-9097-30370407C7CC}" type="datetime8">
              <a:rPr lang="fa-IR" smtClean="0">
                <a:solidFill>
                  <a:prstClr val="black">
                    <a:tint val="75000"/>
                  </a:prstClr>
                </a:solidFill>
              </a:rPr>
              <a:t>نوامبر 18، 20</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rtl="0"/>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rtl="0"/>
            <a:fld id="{1009B1E5-B58C-44A3-94F2-2EBAAAFA663A}" type="slidenum">
              <a:rPr lang="en-US" smtClean="0">
                <a:solidFill>
                  <a:prstClr val="black">
                    <a:tint val="75000"/>
                  </a:prstClr>
                </a:solidFill>
              </a:rPr>
              <a:pPr rtl="0"/>
              <a:t>‹#›</a:t>
            </a:fld>
            <a:endParaRPr lang="en-US">
              <a:solidFill>
                <a:prstClr val="black">
                  <a:tint val="75000"/>
                </a:prstClr>
              </a:solidFill>
            </a:endParaRPr>
          </a:p>
        </p:txBody>
      </p:sp>
    </p:spTree>
    <p:extLst>
      <p:ext uri="{BB962C8B-B14F-4D97-AF65-F5344CB8AC3E}">
        <p14:creationId xmlns:p14="http://schemas.microsoft.com/office/powerpoint/2010/main" val="3735014664"/>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D9055DFE-3414-4FFA-AF1D-21BA48B75D36}" type="datetime8">
              <a:rPr lang="fa-IR" smtClean="0"/>
              <a:t>نوامبر 18، 20</a:t>
            </a:fld>
            <a:endParaRPr lang="fa-I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fa-I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C88DAC3-516F-415C-BCC5-3289038962CA}" type="slidenum">
              <a:rPr lang="fa-IR" smtClean="0"/>
              <a:t>‹#›</a:t>
            </a:fld>
            <a:endParaRPr lang="fa-IR"/>
          </a:p>
        </p:txBody>
      </p:sp>
    </p:spTree>
    <p:extLst>
      <p:ext uri="{BB962C8B-B14F-4D97-AF65-F5344CB8AC3E}">
        <p14:creationId xmlns:p14="http://schemas.microsoft.com/office/powerpoint/2010/main" val="1610842899"/>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tmp"/><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8.tmp"/><Relationship Id="rId5" Type="http://schemas.openxmlformats.org/officeDocument/2006/relationships/image" Target="../media/image7.tmp"/><Relationship Id="rId10" Type="http://schemas.openxmlformats.org/officeDocument/2006/relationships/image" Target="../media/image12.gif"/><Relationship Id="rId4" Type="http://schemas.openxmlformats.org/officeDocument/2006/relationships/image" Target="../media/image6.png"/><Relationship Id="rId9" Type="http://schemas.openxmlformats.org/officeDocument/2006/relationships/image" Target="../media/image11.jpg"/></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fa-IR"/>
          </a:p>
        </p:txBody>
      </p:sp>
      <p:sp>
        <p:nvSpPr>
          <p:cNvPr id="2" name="Subtitle 1"/>
          <p:cNvSpPr>
            <a:spLocks noGrp="1"/>
          </p:cNvSpPr>
          <p:nvPr>
            <p:ph type="subTitle" idx="1"/>
          </p:nvPr>
        </p:nvSpPr>
        <p:spPr/>
        <p:txBody>
          <a:bodyPr/>
          <a:lstStyle/>
          <a:p>
            <a:endParaRPr lang="fa-I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fld id="{BC88DAC3-516F-415C-BCC5-3289038962CA}" type="slidenum">
              <a:rPr lang="fa-IR" smtClean="0"/>
              <a:t>1</a:t>
            </a:fld>
            <a:endParaRPr lang="fa-IR"/>
          </a:p>
        </p:txBody>
      </p:sp>
    </p:spTree>
    <p:extLst>
      <p:ext uri="{BB962C8B-B14F-4D97-AF65-F5344CB8AC3E}">
        <p14:creationId xmlns:p14="http://schemas.microsoft.com/office/powerpoint/2010/main" val="107528172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260648"/>
            <a:ext cx="7924800" cy="796950"/>
          </a:xfrm>
        </p:spPr>
        <p:txBody>
          <a:bodyPr/>
          <a:lstStyle/>
          <a:p>
            <a:pPr algn="ctr"/>
            <a:r>
              <a:rPr lang="fa-IR" sz="4000" dirty="0" smtClean="0">
                <a:solidFill>
                  <a:srgbClr val="FF0000"/>
                </a:solidFill>
                <a:cs typeface="B Titr" panose="00000700000000000000" pitchFamily="2" charset="-78"/>
              </a:rPr>
              <a:t>روش اجرا</a:t>
            </a:r>
            <a:endParaRPr lang="fa-IR" sz="4000" dirty="0">
              <a:solidFill>
                <a:srgbClr val="FF0000"/>
              </a:solidFill>
              <a:cs typeface="B Titr" panose="00000700000000000000" pitchFamily="2" charset="-78"/>
            </a:endParaRPr>
          </a:p>
        </p:txBody>
      </p:sp>
      <p:sp>
        <p:nvSpPr>
          <p:cNvPr id="3" name="Content Placeholder 2"/>
          <p:cNvSpPr>
            <a:spLocks noGrp="1"/>
          </p:cNvSpPr>
          <p:nvPr>
            <p:ph idx="1"/>
          </p:nvPr>
        </p:nvSpPr>
        <p:spPr>
          <a:xfrm>
            <a:off x="611560" y="1196752"/>
            <a:ext cx="7924800" cy="5328592"/>
          </a:xfrm>
        </p:spPr>
        <p:txBody>
          <a:bodyPr>
            <a:noAutofit/>
          </a:bodyPr>
          <a:lstStyle/>
          <a:p>
            <a:pPr algn="justLow" rtl="1">
              <a:lnSpc>
                <a:spcPct val="150000"/>
              </a:lnSpc>
            </a:pPr>
            <a:r>
              <a:rPr lang="fa-IR" sz="2800" b="1" dirty="0" smtClean="0">
                <a:solidFill>
                  <a:srgbClr val="FF0000"/>
                </a:solidFill>
                <a:cs typeface="B Titr" panose="00000700000000000000" pitchFamily="2" charset="-78"/>
              </a:rPr>
              <a:t>نوع مطالعه:</a:t>
            </a:r>
            <a:r>
              <a:rPr lang="fa-IR" sz="2800" b="1" dirty="0" smtClean="0">
                <a:solidFill>
                  <a:schemeClr val="tx1">
                    <a:lumMod val="75000"/>
                    <a:lumOff val="25000"/>
                  </a:schemeClr>
                </a:solidFill>
                <a:cs typeface="B Titr" panose="00000700000000000000" pitchFamily="2" charset="-78"/>
              </a:rPr>
              <a:t> کیفی به روش تحلیل محتوی</a:t>
            </a:r>
          </a:p>
          <a:p>
            <a:pPr algn="justLow" rtl="1">
              <a:lnSpc>
                <a:spcPct val="150000"/>
              </a:lnSpc>
            </a:pPr>
            <a:r>
              <a:rPr lang="fa-IR" sz="2800" b="1" dirty="0" smtClean="0">
                <a:solidFill>
                  <a:srgbClr val="FF0000"/>
                </a:solidFill>
                <a:cs typeface="B Titr" panose="00000700000000000000" pitchFamily="2" charset="-78"/>
              </a:rPr>
              <a:t>جامعه مورد بررسی: </a:t>
            </a:r>
            <a:r>
              <a:rPr lang="fa-IR" sz="2800" b="1" dirty="0" smtClean="0">
                <a:solidFill>
                  <a:schemeClr val="tx1">
                    <a:lumMod val="75000"/>
                    <a:lumOff val="25000"/>
                  </a:schemeClr>
                </a:solidFill>
                <a:cs typeface="B Titr" panose="00000700000000000000" pitchFamily="2" charset="-78"/>
              </a:rPr>
              <a:t>رانندگان سواری خطوط بین شهری کرمانشاه</a:t>
            </a:r>
          </a:p>
          <a:p>
            <a:pPr algn="justLow" rtl="1">
              <a:lnSpc>
                <a:spcPct val="150000"/>
              </a:lnSpc>
            </a:pPr>
            <a:r>
              <a:rPr lang="fa-IR" sz="2800" b="1" dirty="0" smtClean="0">
                <a:solidFill>
                  <a:srgbClr val="FF0000"/>
                </a:solidFill>
                <a:cs typeface="B Titr" panose="00000700000000000000" pitchFamily="2" charset="-78"/>
              </a:rPr>
              <a:t>حجم نمونه: </a:t>
            </a:r>
            <a:r>
              <a:rPr lang="fa-IR" sz="2800" b="1" dirty="0" smtClean="0">
                <a:solidFill>
                  <a:schemeClr val="tx1">
                    <a:lumMod val="75000"/>
                    <a:lumOff val="25000"/>
                  </a:schemeClr>
                </a:solidFill>
                <a:cs typeface="B Titr" panose="00000700000000000000" pitchFamily="2" charset="-78"/>
              </a:rPr>
              <a:t>21 نفر</a:t>
            </a:r>
          </a:p>
          <a:p>
            <a:pPr algn="justLow" rtl="1">
              <a:lnSpc>
                <a:spcPct val="150000"/>
              </a:lnSpc>
            </a:pPr>
            <a:r>
              <a:rPr lang="fa-IR" sz="2800" b="1" dirty="0" smtClean="0">
                <a:solidFill>
                  <a:srgbClr val="FF0000"/>
                </a:solidFill>
                <a:cs typeface="B Titr" panose="00000700000000000000" pitchFamily="2" charset="-78"/>
              </a:rPr>
              <a:t>روش نمونه گیری: </a:t>
            </a:r>
            <a:r>
              <a:rPr lang="fa-IR" sz="2800" b="1" dirty="0" smtClean="0">
                <a:solidFill>
                  <a:schemeClr val="tx1">
                    <a:lumMod val="75000"/>
                    <a:lumOff val="25000"/>
                  </a:schemeClr>
                </a:solidFill>
                <a:cs typeface="B Titr" panose="00000700000000000000" pitchFamily="2" charset="-78"/>
              </a:rPr>
              <a:t>هدفمند</a:t>
            </a:r>
          </a:p>
          <a:p>
            <a:pPr algn="justLow" rtl="1">
              <a:lnSpc>
                <a:spcPct val="150000"/>
              </a:lnSpc>
            </a:pPr>
            <a:r>
              <a:rPr lang="fa-IR" sz="2800" b="1" dirty="0" smtClean="0">
                <a:solidFill>
                  <a:srgbClr val="FF0000"/>
                </a:solidFill>
                <a:cs typeface="B Titr" panose="00000700000000000000" pitchFamily="2" charset="-78"/>
              </a:rPr>
              <a:t>مکان پژوهش</a:t>
            </a:r>
            <a:r>
              <a:rPr lang="fa-IR" sz="2800" b="1" dirty="0" smtClean="0">
                <a:solidFill>
                  <a:schemeClr val="tx1">
                    <a:lumMod val="75000"/>
                    <a:lumOff val="25000"/>
                  </a:schemeClr>
                </a:solidFill>
                <a:cs typeface="B Titr" panose="00000700000000000000" pitchFamily="2" charset="-78"/>
              </a:rPr>
              <a:t>: پایانه های مسافربری شهر کرمانشاه</a:t>
            </a:r>
          </a:p>
          <a:p>
            <a:pPr algn="justLow" rtl="1">
              <a:lnSpc>
                <a:spcPct val="150000"/>
              </a:lnSpc>
            </a:pPr>
            <a:r>
              <a:rPr lang="fa-IR" sz="2800" b="1" dirty="0" smtClean="0">
                <a:solidFill>
                  <a:srgbClr val="FF0000"/>
                </a:solidFill>
                <a:cs typeface="B Titr" panose="00000700000000000000" pitchFamily="2" charset="-78"/>
              </a:rPr>
              <a:t>زمان جمع آوری اطلاعات: </a:t>
            </a:r>
            <a:r>
              <a:rPr lang="fa-IR" sz="2800" b="1" dirty="0" smtClean="0">
                <a:solidFill>
                  <a:schemeClr val="tx1">
                    <a:lumMod val="75000"/>
                    <a:lumOff val="25000"/>
                  </a:schemeClr>
                </a:solidFill>
                <a:cs typeface="B Titr" panose="00000700000000000000" pitchFamily="2" charset="-78"/>
              </a:rPr>
              <a:t>تابستان 1399</a:t>
            </a: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691680" cy="19888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2"/>
          </p:nvPr>
        </p:nvSpPr>
        <p:spPr/>
        <p:txBody>
          <a:bodyPr/>
          <a:lstStyle/>
          <a:p>
            <a:fld id="{BC88DAC3-516F-415C-BCC5-3289038962CA}" type="slidenum">
              <a:rPr lang="fa-IR" smtClean="0"/>
              <a:t>10</a:t>
            </a:fld>
            <a:endParaRPr lang="fa-IR"/>
          </a:p>
        </p:txBody>
      </p:sp>
    </p:spTree>
    <p:extLst>
      <p:ext uri="{BB962C8B-B14F-4D97-AF65-F5344CB8AC3E}">
        <p14:creationId xmlns:p14="http://schemas.microsoft.com/office/powerpoint/2010/main" val="253693628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260648"/>
            <a:ext cx="7924800" cy="724942"/>
          </a:xfrm>
        </p:spPr>
        <p:txBody>
          <a:bodyPr/>
          <a:lstStyle/>
          <a:p>
            <a:pPr algn="ctr"/>
            <a:r>
              <a:rPr lang="fa-IR" sz="3600" dirty="0" smtClean="0">
                <a:solidFill>
                  <a:srgbClr val="FF0000"/>
                </a:solidFill>
                <a:cs typeface="B Titr" panose="00000700000000000000" pitchFamily="2" charset="-78"/>
              </a:rPr>
              <a:t>معیارهای ورود و خروج در  مرحله اول مطالعه </a:t>
            </a:r>
            <a:endParaRPr lang="fa-IR" sz="3600" dirty="0">
              <a:solidFill>
                <a:srgbClr val="FF0000"/>
              </a:solidFill>
              <a:cs typeface="B Titr" panose="00000700000000000000" pitchFamily="2" charset="-78"/>
            </a:endParaRPr>
          </a:p>
        </p:txBody>
      </p:sp>
      <p:sp>
        <p:nvSpPr>
          <p:cNvPr id="3" name="Content Placeholder 2"/>
          <p:cNvSpPr>
            <a:spLocks noGrp="1"/>
          </p:cNvSpPr>
          <p:nvPr>
            <p:ph idx="1"/>
          </p:nvPr>
        </p:nvSpPr>
        <p:spPr>
          <a:xfrm>
            <a:off x="611560" y="1196752"/>
            <a:ext cx="7924800" cy="5040560"/>
          </a:xfrm>
        </p:spPr>
        <p:txBody>
          <a:bodyPr>
            <a:normAutofit/>
          </a:bodyPr>
          <a:lstStyle/>
          <a:p>
            <a:pPr marL="0" indent="0" algn="justLow" rtl="1">
              <a:lnSpc>
                <a:spcPct val="150000"/>
              </a:lnSpc>
              <a:buNone/>
            </a:pPr>
            <a:r>
              <a:rPr lang="fa-IR" sz="2800" b="1" dirty="0" smtClean="0">
                <a:solidFill>
                  <a:srgbClr val="FF0000"/>
                </a:solidFill>
                <a:latin typeface="Calibri" panose="020F0502020204030204" pitchFamily="34" charset="0"/>
                <a:ea typeface="Calibri" panose="020F0502020204030204" pitchFamily="34" charset="0"/>
                <a:cs typeface="B Titr" panose="00000700000000000000" pitchFamily="2" charset="-78"/>
              </a:rPr>
              <a:t>معیارهای ورود </a:t>
            </a:r>
          </a:p>
          <a:p>
            <a:pPr algn="justLow" rtl="1">
              <a:lnSpc>
                <a:spcPct val="150000"/>
              </a:lnSpc>
            </a:pPr>
            <a:r>
              <a:rPr lang="fa-IR" sz="2800" b="1" dirty="0">
                <a:latin typeface="Calibri" panose="020F0502020204030204" pitchFamily="34" charset="0"/>
                <a:cs typeface="B Titr" panose="00000700000000000000" pitchFamily="2" charset="-78"/>
              </a:rPr>
              <a:t>راننده </a:t>
            </a:r>
            <a:r>
              <a:rPr lang="fa-IR" sz="2800" b="1" dirty="0" smtClean="0">
                <a:latin typeface="Calibri" panose="020F0502020204030204" pitchFamily="34" charset="0"/>
                <a:cs typeface="B Titr" panose="00000700000000000000" pitchFamily="2" charset="-78"/>
              </a:rPr>
              <a:t> </a:t>
            </a:r>
            <a:r>
              <a:rPr lang="fa-IR" sz="2800" b="1" dirty="0">
                <a:latin typeface="Calibri" panose="020F0502020204030204" pitchFamily="34" charset="0"/>
                <a:cs typeface="B Titr" panose="00000700000000000000" pitchFamily="2" charset="-78"/>
              </a:rPr>
              <a:t>سواری خطوط بین شهری کرمانشاه </a:t>
            </a:r>
            <a:endParaRPr lang="fa-IR" sz="2800" b="1" dirty="0" smtClean="0">
              <a:latin typeface="Calibri" panose="020F0502020204030204" pitchFamily="34" charset="0"/>
              <a:cs typeface="B Titr" panose="00000700000000000000" pitchFamily="2" charset="-78"/>
            </a:endParaRPr>
          </a:p>
          <a:p>
            <a:pPr algn="justLow" rtl="1">
              <a:lnSpc>
                <a:spcPct val="150000"/>
              </a:lnSpc>
            </a:pPr>
            <a:r>
              <a:rPr lang="fa-IR" sz="2800" b="1" dirty="0" smtClean="0">
                <a:latin typeface="Calibri" panose="020F0502020204030204" pitchFamily="34" charset="0"/>
                <a:cs typeface="B Titr" panose="00000700000000000000" pitchFamily="2" charset="-78"/>
              </a:rPr>
              <a:t> </a:t>
            </a:r>
            <a:r>
              <a:rPr lang="fa-IR" sz="2800" b="1" dirty="0">
                <a:latin typeface="Calibri" panose="020F0502020204030204" pitchFamily="34" charset="0"/>
                <a:cs typeface="B Titr" panose="00000700000000000000" pitchFamily="2" charset="-78"/>
              </a:rPr>
              <a:t>دارا بودن حداقل 5 سال سابقه رانندگی به صورت حرفه ای </a:t>
            </a:r>
            <a:endParaRPr lang="fa-IR" sz="2800" b="1" dirty="0" smtClean="0">
              <a:latin typeface="Calibri" panose="020F0502020204030204" pitchFamily="34" charset="0"/>
              <a:cs typeface="B Titr" panose="00000700000000000000" pitchFamily="2" charset="-78"/>
            </a:endParaRPr>
          </a:p>
          <a:p>
            <a:pPr algn="justLow" rtl="1">
              <a:lnSpc>
                <a:spcPct val="150000"/>
              </a:lnSpc>
            </a:pPr>
            <a:r>
              <a:rPr lang="fa-IR" sz="2800" b="1" dirty="0" smtClean="0">
                <a:latin typeface="Calibri" panose="020F0502020204030204" pitchFamily="34" charset="0"/>
                <a:cs typeface="B Titr" panose="00000700000000000000" pitchFamily="2" charset="-78"/>
              </a:rPr>
              <a:t>داشتن </a:t>
            </a:r>
            <a:r>
              <a:rPr lang="fa-IR" sz="2800" b="1" dirty="0">
                <a:latin typeface="Calibri" panose="020F0502020204030204" pitchFamily="34" charset="0"/>
                <a:cs typeface="B Titr" panose="00000700000000000000" pitchFamily="2" charset="-78"/>
              </a:rPr>
              <a:t>رضایت جهت شرکت در پژوهش </a:t>
            </a:r>
            <a:endParaRPr lang="fa-IR" sz="2800" b="1" dirty="0" smtClean="0">
              <a:latin typeface="Calibri" panose="020F0502020204030204" pitchFamily="34" charset="0"/>
              <a:cs typeface="B Titr" panose="00000700000000000000" pitchFamily="2" charset="-78"/>
            </a:endParaRPr>
          </a:p>
          <a:p>
            <a:pPr marL="0" indent="0" algn="justLow" rtl="1">
              <a:lnSpc>
                <a:spcPct val="150000"/>
              </a:lnSpc>
              <a:buNone/>
            </a:pPr>
            <a:r>
              <a:rPr lang="fa-IR" sz="2800" b="1" dirty="0" smtClean="0">
                <a:solidFill>
                  <a:srgbClr val="FF0000"/>
                </a:solidFill>
                <a:latin typeface="Calibri" panose="020F0502020204030204" pitchFamily="34" charset="0"/>
                <a:cs typeface="B Titr" panose="00000700000000000000" pitchFamily="2" charset="-78"/>
              </a:rPr>
              <a:t>معیار خروج </a:t>
            </a:r>
          </a:p>
          <a:p>
            <a:pPr algn="justLow" rtl="1">
              <a:lnSpc>
                <a:spcPct val="150000"/>
              </a:lnSpc>
            </a:pPr>
            <a:r>
              <a:rPr lang="fa-IR" sz="2800" b="1" dirty="0" smtClean="0">
                <a:latin typeface="Calibri" panose="020F0502020204030204" pitchFamily="34" charset="0"/>
                <a:cs typeface="B Titr" panose="00000700000000000000" pitchFamily="2" charset="-78"/>
              </a:rPr>
              <a:t>عدم </a:t>
            </a:r>
            <a:r>
              <a:rPr lang="fa-IR" sz="2800" b="1" dirty="0">
                <a:latin typeface="Calibri" panose="020F0502020204030204" pitchFamily="34" charset="0"/>
                <a:cs typeface="B Titr" panose="00000700000000000000" pitchFamily="2" charset="-78"/>
              </a:rPr>
              <a:t>تمایل مشارکت کنندگان به ادامه شرکت در </a:t>
            </a:r>
            <a:r>
              <a:rPr lang="fa-IR" sz="2800" b="1" dirty="0" smtClean="0">
                <a:latin typeface="Calibri" panose="020F0502020204030204" pitchFamily="34" charset="0"/>
                <a:cs typeface="B Titr" panose="00000700000000000000" pitchFamily="2" charset="-78"/>
              </a:rPr>
              <a:t>مطالعه</a:t>
            </a: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980728"/>
            <a:ext cx="2195736" cy="17049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2"/>
          </p:nvPr>
        </p:nvSpPr>
        <p:spPr/>
        <p:txBody>
          <a:bodyPr/>
          <a:lstStyle/>
          <a:p>
            <a:fld id="{BC88DAC3-516F-415C-BCC5-3289038962CA}" type="slidenum">
              <a:rPr lang="fa-IR" smtClean="0"/>
              <a:t>11</a:t>
            </a:fld>
            <a:endParaRPr lang="fa-IR"/>
          </a:p>
        </p:txBody>
      </p:sp>
    </p:spTree>
    <p:extLst>
      <p:ext uri="{BB962C8B-B14F-4D97-AF65-F5344CB8AC3E}">
        <p14:creationId xmlns:p14="http://schemas.microsoft.com/office/powerpoint/2010/main" val="418336499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88640"/>
            <a:ext cx="7924800" cy="796950"/>
          </a:xfrm>
        </p:spPr>
        <p:txBody>
          <a:bodyPr/>
          <a:lstStyle/>
          <a:p>
            <a:pPr algn="ctr"/>
            <a:r>
              <a:rPr lang="fa-IR" sz="4000" dirty="0" smtClean="0">
                <a:solidFill>
                  <a:srgbClr val="FF0000"/>
                </a:solidFill>
                <a:cs typeface="B Titr" panose="00000700000000000000" pitchFamily="2" charset="-78"/>
              </a:rPr>
              <a:t>روش جمع آوری اطلاعات</a:t>
            </a:r>
          </a:p>
        </p:txBody>
      </p:sp>
      <p:sp>
        <p:nvSpPr>
          <p:cNvPr id="3" name="Content Placeholder 2"/>
          <p:cNvSpPr>
            <a:spLocks noGrp="1"/>
          </p:cNvSpPr>
          <p:nvPr>
            <p:ph idx="1"/>
          </p:nvPr>
        </p:nvSpPr>
        <p:spPr>
          <a:xfrm>
            <a:off x="611560" y="1124744"/>
            <a:ext cx="7924800" cy="5472608"/>
          </a:xfrm>
        </p:spPr>
        <p:txBody>
          <a:bodyPr>
            <a:noAutofit/>
          </a:bodyPr>
          <a:lstStyle/>
          <a:p>
            <a:pPr lvl="0" algn="justLow" rtl="1">
              <a:lnSpc>
                <a:spcPct val="150000"/>
              </a:lnSpc>
              <a:buClr>
                <a:schemeClr val="tx1"/>
              </a:buClr>
            </a:pPr>
            <a:r>
              <a:rPr lang="fa-IR" sz="2400" b="1" dirty="0" smtClean="0">
                <a:cs typeface="B Titr" panose="00000700000000000000" pitchFamily="2" charset="-78"/>
              </a:rPr>
              <a:t>مصاحبه </a:t>
            </a:r>
            <a:r>
              <a:rPr lang="fa-IR" sz="2400" b="1" dirty="0">
                <a:cs typeface="B Titr" panose="00000700000000000000" pitchFamily="2" charset="-78"/>
              </a:rPr>
              <a:t>عمیق نیمه </a:t>
            </a:r>
            <a:r>
              <a:rPr lang="fa-IR" sz="2400" b="1" dirty="0" smtClean="0">
                <a:cs typeface="B Titr" panose="00000700000000000000" pitchFamily="2" charset="-78"/>
              </a:rPr>
              <a:t>ساختارمند</a:t>
            </a:r>
          </a:p>
          <a:p>
            <a:pPr lvl="0" algn="justLow" rtl="1">
              <a:lnSpc>
                <a:spcPct val="150000"/>
              </a:lnSpc>
              <a:buClr>
                <a:schemeClr val="tx1"/>
              </a:buClr>
            </a:pPr>
            <a:r>
              <a:rPr lang="fa-IR" sz="2400" b="1" dirty="0" smtClean="0">
                <a:cs typeface="B Titr" panose="00000700000000000000" pitchFamily="2" charset="-78"/>
              </a:rPr>
              <a:t>مدت </a:t>
            </a:r>
            <a:r>
              <a:rPr lang="fa-IR" sz="2400" b="1" dirty="0">
                <a:cs typeface="B Titr" panose="00000700000000000000" pitchFamily="2" charset="-78"/>
              </a:rPr>
              <a:t>زمان انجام مصاحبه 45-30 دقیقه </a:t>
            </a:r>
            <a:endParaRPr lang="fa-IR" sz="2400" b="1" dirty="0" smtClean="0">
              <a:cs typeface="B Titr" panose="00000700000000000000" pitchFamily="2" charset="-78"/>
            </a:endParaRPr>
          </a:p>
          <a:p>
            <a:pPr lvl="0" algn="justLow" rtl="1">
              <a:lnSpc>
                <a:spcPct val="150000"/>
              </a:lnSpc>
              <a:buClr>
                <a:schemeClr val="tx1"/>
              </a:buClr>
            </a:pPr>
            <a:r>
              <a:rPr lang="fa-IR" sz="2400" b="1" dirty="0" smtClean="0">
                <a:cs typeface="B Titr" panose="00000700000000000000" pitchFamily="2" charset="-78"/>
              </a:rPr>
              <a:t>مصاحبه </a:t>
            </a:r>
            <a:r>
              <a:rPr lang="fa-IR" sz="2400" b="1" dirty="0">
                <a:cs typeface="B Titr" panose="00000700000000000000" pitchFamily="2" charset="-78"/>
              </a:rPr>
              <a:t>ها توسط کارشناس </a:t>
            </a:r>
            <a:r>
              <a:rPr lang="fa-IR" sz="2400" b="1" dirty="0" smtClean="0">
                <a:cs typeface="B Titr" panose="00000700000000000000" pitchFamily="2" charset="-78"/>
              </a:rPr>
              <a:t>ارشد بهداشت </a:t>
            </a:r>
            <a:r>
              <a:rPr lang="fa-IR" sz="2400" b="1" dirty="0">
                <a:cs typeface="B Titr" panose="00000700000000000000" pitchFamily="2" charset="-78"/>
              </a:rPr>
              <a:t>عمومی </a:t>
            </a:r>
            <a:r>
              <a:rPr lang="fa-IR" sz="2400" b="1" dirty="0" smtClean="0">
                <a:cs typeface="B Titr" panose="00000700000000000000" pitchFamily="2" charset="-78"/>
              </a:rPr>
              <a:t>که </a:t>
            </a:r>
            <a:r>
              <a:rPr lang="fa-IR" sz="2400" b="1" dirty="0">
                <a:cs typeface="B Titr" panose="00000700000000000000" pitchFamily="2" charset="-78"/>
              </a:rPr>
              <a:t>فردی آموزش دیده بوده و تسلط کافی به مصاحبه کیفی داشت و همچنین به گویش </a:t>
            </a:r>
            <a:r>
              <a:rPr lang="fa-IR" sz="2400" b="1" dirty="0" smtClean="0">
                <a:cs typeface="B Titr" panose="00000700000000000000" pitchFamily="2" charset="-78"/>
              </a:rPr>
              <a:t>محلی( </a:t>
            </a:r>
            <a:r>
              <a:rPr lang="fa-IR" sz="2400" b="1" dirty="0">
                <a:cs typeface="B Titr" panose="00000700000000000000" pitchFamily="2" charset="-78"/>
              </a:rPr>
              <a:t>فارسی با لهجه کرمانشاهی)و زبان کردی مسلط بود</a:t>
            </a:r>
            <a:r>
              <a:rPr lang="fa-IR" sz="2400" b="1" dirty="0" smtClean="0">
                <a:cs typeface="B Titr" panose="00000700000000000000" pitchFamily="2" charset="-78"/>
              </a:rPr>
              <a:t>.</a:t>
            </a:r>
          </a:p>
          <a:p>
            <a:pPr lvl="0" algn="justLow" rtl="1">
              <a:lnSpc>
                <a:spcPct val="150000"/>
              </a:lnSpc>
              <a:buClr>
                <a:schemeClr val="tx1"/>
              </a:buClr>
            </a:pPr>
            <a:r>
              <a:rPr lang="fa-IR" sz="2400" b="1" dirty="0" smtClean="0">
                <a:cs typeface="B Titr" panose="00000700000000000000" pitchFamily="2" charset="-78"/>
              </a:rPr>
              <a:t> مصاحبه </a:t>
            </a:r>
            <a:r>
              <a:rPr lang="fa-IR" sz="2400" b="1" dirty="0">
                <a:cs typeface="B Titr" panose="00000700000000000000" pitchFamily="2" charset="-78"/>
              </a:rPr>
              <a:t>ها با توجه به نظر مشارکت کنندگان در </a:t>
            </a:r>
            <a:r>
              <a:rPr lang="fa-IR" sz="2400" b="1" dirty="0" smtClean="0">
                <a:cs typeface="B Titr" panose="00000700000000000000" pitchFamily="2" charset="-78"/>
              </a:rPr>
              <a:t>محل پایانه های مسافربری، درزمان </a:t>
            </a:r>
            <a:r>
              <a:rPr lang="fa-IR" sz="2400" b="1" dirty="0">
                <a:cs typeface="B Titr" panose="00000700000000000000" pitchFamily="2" charset="-78"/>
              </a:rPr>
              <a:t>تعیین شده توسط خود آنان انجام شد. </a:t>
            </a:r>
            <a:endParaRPr lang="fa-IR" sz="2400" b="1" dirty="0" smtClean="0">
              <a:cs typeface="B Titr" panose="00000700000000000000" pitchFamily="2" charset="-78"/>
            </a:endParaRP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5816" y="5274593"/>
            <a:ext cx="2754784" cy="1552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2"/>
          </p:nvPr>
        </p:nvSpPr>
        <p:spPr/>
        <p:txBody>
          <a:bodyPr/>
          <a:lstStyle/>
          <a:p>
            <a:fld id="{BC88DAC3-516F-415C-BCC5-3289038962CA}" type="slidenum">
              <a:rPr lang="fa-IR" smtClean="0"/>
              <a:t>12</a:t>
            </a:fld>
            <a:endParaRPr lang="fa-IR"/>
          </a:p>
        </p:txBody>
      </p:sp>
    </p:spTree>
    <p:extLst>
      <p:ext uri="{BB962C8B-B14F-4D97-AF65-F5344CB8AC3E}">
        <p14:creationId xmlns:p14="http://schemas.microsoft.com/office/powerpoint/2010/main" val="388077516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332656"/>
            <a:ext cx="7924800" cy="796950"/>
          </a:xfrm>
        </p:spPr>
        <p:txBody>
          <a:bodyPr/>
          <a:lstStyle/>
          <a:p>
            <a:pPr algn="ctr"/>
            <a:r>
              <a:rPr lang="fa-IR" sz="4000" dirty="0" smtClean="0">
                <a:solidFill>
                  <a:srgbClr val="FF0000"/>
                </a:solidFill>
                <a:cs typeface="B Titr" panose="00000700000000000000" pitchFamily="2" charset="-78"/>
              </a:rPr>
              <a:t>تجزیه و تحلیل داده ها</a:t>
            </a:r>
          </a:p>
        </p:txBody>
      </p:sp>
      <p:sp>
        <p:nvSpPr>
          <p:cNvPr id="3" name="Content Placeholder 2"/>
          <p:cNvSpPr>
            <a:spLocks noGrp="1"/>
          </p:cNvSpPr>
          <p:nvPr>
            <p:ph idx="1"/>
          </p:nvPr>
        </p:nvSpPr>
        <p:spPr>
          <a:xfrm>
            <a:off x="611560" y="1384910"/>
            <a:ext cx="7924800" cy="5472608"/>
          </a:xfrm>
        </p:spPr>
        <p:txBody>
          <a:bodyPr>
            <a:noAutofit/>
          </a:bodyPr>
          <a:lstStyle/>
          <a:p>
            <a:pPr algn="justLow" rtl="1">
              <a:lnSpc>
                <a:spcPct val="150000"/>
              </a:lnSpc>
            </a:pPr>
            <a:r>
              <a:rPr lang="fa-IR" sz="2400" b="1" dirty="0" smtClean="0">
                <a:cs typeface="B Nazanin" panose="00000400000000000000" pitchFamily="2" charset="-78"/>
              </a:rPr>
              <a:t>ا</a:t>
            </a:r>
            <a:r>
              <a:rPr lang="fa-IR" sz="2400" b="1" dirty="0" smtClean="0">
                <a:cs typeface="B Titr" panose="00000700000000000000" pitchFamily="2" charset="-78"/>
              </a:rPr>
              <a:t>بتدا </a:t>
            </a:r>
            <a:r>
              <a:rPr lang="fa-IR" sz="2400" b="1" dirty="0">
                <a:cs typeface="B Titr" panose="00000700000000000000" pitchFamily="2" charset="-78"/>
              </a:rPr>
              <a:t>کلیه مصاحبه ها مورد بررسی قرار گرفت سپس با توجه به مباحث مطرح شده توسط مشارکت کنندگان دسته بندی اولیه به منظور استخراج مضامین اصلی انجام شد. پس از استخراج مضامین اصلی، زیر مضمون </a:t>
            </a:r>
            <a:r>
              <a:rPr lang="fa-IR" sz="2400" b="1" dirty="0" smtClean="0">
                <a:cs typeface="B Titr" panose="00000700000000000000" pitchFamily="2" charset="-78"/>
              </a:rPr>
              <a:t>ها </a:t>
            </a:r>
            <a:r>
              <a:rPr lang="fa-IR" sz="2400" b="1" dirty="0">
                <a:cs typeface="B Titr" panose="00000700000000000000" pitchFamily="2" charset="-78"/>
              </a:rPr>
              <a:t>مورد بررسی قرار گرفت و تعیین گردید. کلیه تحلیل ها به صورت دستی انجام شد.</a:t>
            </a:r>
          </a:p>
          <a:p>
            <a:pPr algn="justLow" rtl="1">
              <a:lnSpc>
                <a:spcPct val="150000"/>
              </a:lnSpc>
            </a:pPr>
            <a:r>
              <a:rPr lang="fa-IR" sz="2400" b="1" dirty="0">
                <a:cs typeface="B Titr" panose="00000700000000000000" pitchFamily="2" charset="-78"/>
              </a:rPr>
              <a:t> به منظور تایید مضمون های اصلی، داده های استخراج شده از مصاحبه ها به طور جداگانه توسط 2 نفر دیگر از تیم تحقیق بررسی شد و مفاهیم استخراج شده توسط ایشان هم تحلیل گردید و در خصوص مضمون های اصلی و زیر مضمون ها نیز یک اجماع به دست آمد.</a:t>
            </a:r>
            <a:endParaRPr lang="fa-IR" sz="2400" b="1" dirty="0" smtClean="0">
              <a:latin typeface="Times New Roman"/>
              <a:ea typeface="Times New Roman"/>
              <a:cs typeface="B Titr" panose="00000700000000000000" pitchFamily="2" charset="-78"/>
            </a:endParaRPr>
          </a:p>
          <a:p>
            <a:pPr algn="justLow" rtl="1">
              <a:lnSpc>
                <a:spcPct val="150000"/>
              </a:lnSpc>
            </a:pPr>
            <a:endParaRPr lang="fa-IR" sz="2400" b="1" dirty="0" smtClean="0">
              <a:cs typeface="B Nazanin" panose="00000400000000000000" pitchFamily="2" charset="-78"/>
            </a:endParaRPr>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
            <a:ext cx="2051720" cy="13407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2"/>
          </p:nvPr>
        </p:nvSpPr>
        <p:spPr/>
        <p:txBody>
          <a:bodyPr/>
          <a:lstStyle/>
          <a:p>
            <a:fld id="{BC88DAC3-516F-415C-BCC5-3289038962CA}" type="slidenum">
              <a:rPr lang="fa-IR" smtClean="0"/>
              <a:t>13</a:t>
            </a:fld>
            <a:endParaRPr lang="fa-IR"/>
          </a:p>
        </p:txBody>
      </p:sp>
    </p:spTree>
    <p:extLst>
      <p:ext uri="{BB962C8B-B14F-4D97-AF65-F5344CB8AC3E}">
        <p14:creationId xmlns:p14="http://schemas.microsoft.com/office/powerpoint/2010/main" val="168792082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3568" y="2060848"/>
            <a:ext cx="7772400" cy="913012"/>
          </a:xfrm>
        </p:spPr>
        <p:txBody>
          <a:bodyPr>
            <a:noAutofit/>
          </a:bodyPr>
          <a:lstStyle/>
          <a:p>
            <a:r>
              <a:rPr lang="fa-IR" sz="7200" dirty="0" smtClean="0">
                <a:solidFill>
                  <a:srgbClr val="FF0000"/>
                </a:solidFill>
                <a:cs typeface="B Titr" panose="00000700000000000000" pitchFamily="2" charset="-78"/>
              </a:rPr>
              <a:t>نتایج</a:t>
            </a:r>
            <a:endParaRPr lang="fa-IR" sz="7200" dirty="0">
              <a:solidFill>
                <a:srgbClr val="FF0000"/>
              </a:solidFill>
              <a:cs typeface="B Titr" panose="00000700000000000000" pitchFamily="2" charset="-78"/>
            </a:endParaRPr>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1800" y="3573016"/>
            <a:ext cx="3672408" cy="20025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p:cNvSpPr>
            <a:spLocks noGrp="1"/>
          </p:cNvSpPr>
          <p:nvPr>
            <p:ph type="sldNum" sz="quarter" idx="12"/>
          </p:nvPr>
        </p:nvSpPr>
        <p:spPr/>
        <p:txBody>
          <a:bodyPr/>
          <a:lstStyle/>
          <a:p>
            <a:fld id="{BC88DAC3-516F-415C-BCC5-3289038962CA}" type="slidenum">
              <a:rPr lang="fa-IR" smtClean="0"/>
              <a:t>14</a:t>
            </a:fld>
            <a:endParaRPr lang="fa-IR"/>
          </a:p>
        </p:txBody>
      </p:sp>
    </p:spTree>
    <p:extLst>
      <p:ext uri="{BB962C8B-B14F-4D97-AF65-F5344CB8AC3E}">
        <p14:creationId xmlns:p14="http://schemas.microsoft.com/office/powerpoint/2010/main" val="402140656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11560" y="404664"/>
            <a:ext cx="7924800" cy="580926"/>
          </a:xfrm>
        </p:spPr>
        <p:txBody>
          <a:bodyPr>
            <a:normAutofit fontScale="90000"/>
          </a:bodyPr>
          <a:lstStyle/>
          <a:p>
            <a:pPr algn="ctr"/>
            <a:r>
              <a:rPr lang="fa-IR" sz="4000" dirty="0" smtClean="0">
                <a:solidFill>
                  <a:srgbClr val="FF0000"/>
                </a:solidFill>
                <a:cs typeface="B Titr" panose="00000700000000000000" pitchFamily="2" charset="-78"/>
              </a:rPr>
              <a:t>مشخصات افراد شرکت کننده</a:t>
            </a:r>
            <a:endParaRPr lang="fa-IR" sz="4000" dirty="0">
              <a:solidFill>
                <a:srgbClr val="FF0000"/>
              </a:solidFill>
              <a:cs typeface="B Titr" panose="00000700000000000000" pitchFamily="2" charset="-78"/>
            </a:endParaRPr>
          </a:p>
        </p:txBody>
      </p:sp>
      <p:sp>
        <p:nvSpPr>
          <p:cNvPr id="2" name="Content Placeholder 1"/>
          <p:cNvSpPr>
            <a:spLocks noGrp="1"/>
          </p:cNvSpPr>
          <p:nvPr>
            <p:ph idx="1"/>
          </p:nvPr>
        </p:nvSpPr>
        <p:spPr>
          <a:xfrm>
            <a:off x="611560" y="1196752"/>
            <a:ext cx="7924800" cy="5256584"/>
          </a:xfrm>
        </p:spPr>
        <p:txBody>
          <a:bodyPr>
            <a:noAutofit/>
          </a:bodyPr>
          <a:lstStyle/>
          <a:p>
            <a:pPr algn="justLow" rtl="1">
              <a:lnSpc>
                <a:spcPct val="150000"/>
              </a:lnSpc>
            </a:pPr>
            <a:r>
              <a:rPr lang="fa-IR" sz="2400" b="1" dirty="0">
                <a:latin typeface="B Nazanin,Bold"/>
                <a:cs typeface="B Titr" panose="00000700000000000000" pitchFamily="2" charset="-78"/>
              </a:rPr>
              <a:t>شرکت کنندگان در این </a:t>
            </a:r>
            <a:r>
              <a:rPr lang="fa-IR" sz="2400" b="1" dirty="0" smtClean="0">
                <a:latin typeface="B Nazanin,Bold"/>
                <a:cs typeface="B Titr" panose="00000700000000000000" pitchFamily="2" charset="-78"/>
              </a:rPr>
              <a:t>مطالعه: </a:t>
            </a:r>
            <a:r>
              <a:rPr lang="fa-IR" sz="2400" b="1" dirty="0">
                <a:solidFill>
                  <a:srgbClr val="FF0000"/>
                </a:solidFill>
                <a:latin typeface="B Nazanin,Bold"/>
                <a:cs typeface="B Titr" panose="00000700000000000000" pitchFamily="2" charset="-78"/>
              </a:rPr>
              <a:t>21 </a:t>
            </a:r>
            <a:r>
              <a:rPr lang="fa-IR" sz="2400" b="1" dirty="0" smtClean="0">
                <a:solidFill>
                  <a:srgbClr val="FF0000"/>
                </a:solidFill>
                <a:latin typeface="B Nazanin,Bold"/>
                <a:cs typeface="B Titr" panose="00000700000000000000" pitchFamily="2" charset="-78"/>
              </a:rPr>
              <a:t>نفر</a:t>
            </a:r>
          </a:p>
          <a:p>
            <a:pPr algn="justLow" rtl="1">
              <a:lnSpc>
                <a:spcPct val="150000"/>
              </a:lnSpc>
            </a:pPr>
            <a:r>
              <a:rPr lang="fa-IR" sz="2400" b="1" dirty="0" smtClean="0">
                <a:latin typeface="B Nazanin,Bold"/>
                <a:cs typeface="B Titr" panose="00000700000000000000" pitchFamily="2" charset="-78"/>
              </a:rPr>
              <a:t>  جنسیت و وضعیت تاهل:  </a:t>
            </a:r>
            <a:r>
              <a:rPr lang="fa-IR" sz="2400" b="1" dirty="0" smtClean="0">
                <a:solidFill>
                  <a:srgbClr val="FF0000"/>
                </a:solidFill>
                <a:latin typeface="B Nazanin,Bold"/>
                <a:cs typeface="B Titr" panose="00000700000000000000" pitchFamily="2" charset="-78"/>
              </a:rPr>
              <a:t>همگی مرد  </a:t>
            </a:r>
            <a:r>
              <a:rPr lang="fa-IR" sz="2400" b="1" dirty="0">
                <a:solidFill>
                  <a:srgbClr val="FF0000"/>
                </a:solidFill>
                <a:latin typeface="B Nazanin,Bold"/>
                <a:cs typeface="B Titr" panose="00000700000000000000" pitchFamily="2" charset="-78"/>
              </a:rPr>
              <a:t>و 86 درصد متاهل </a:t>
            </a:r>
            <a:endParaRPr lang="fa-IR" sz="2400" b="1" dirty="0" smtClean="0">
              <a:solidFill>
                <a:srgbClr val="FF0000"/>
              </a:solidFill>
              <a:latin typeface="B Nazanin,Bold"/>
              <a:cs typeface="B Titr" panose="00000700000000000000" pitchFamily="2" charset="-78"/>
            </a:endParaRPr>
          </a:p>
          <a:p>
            <a:pPr algn="justLow" rtl="1">
              <a:lnSpc>
                <a:spcPct val="150000"/>
              </a:lnSpc>
            </a:pPr>
            <a:r>
              <a:rPr lang="fa-IR" sz="2400" b="1" dirty="0" smtClean="0">
                <a:latin typeface="B Nazanin,Bold"/>
                <a:cs typeface="B Titr" panose="00000700000000000000" pitchFamily="2" charset="-78"/>
              </a:rPr>
              <a:t> </a:t>
            </a:r>
            <a:r>
              <a:rPr lang="fa-IR" sz="2400" b="1" dirty="0">
                <a:latin typeface="B Nazanin,Bold"/>
                <a:cs typeface="B Titr" panose="00000700000000000000" pitchFamily="2" charset="-78"/>
              </a:rPr>
              <a:t>محدوده سنی شرکت </a:t>
            </a:r>
            <a:r>
              <a:rPr lang="fa-IR" sz="2400" b="1" dirty="0" smtClean="0">
                <a:latin typeface="B Nazanin,Bold"/>
                <a:cs typeface="B Titr" panose="00000700000000000000" pitchFamily="2" charset="-78"/>
              </a:rPr>
              <a:t>کنندگان: </a:t>
            </a:r>
            <a:r>
              <a:rPr lang="fa-IR" sz="2400" b="1" dirty="0">
                <a:latin typeface="B Nazanin,Bold"/>
                <a:cs typeface="B Titr" panose="00000700000000000000" pitchFamily="2" charset="-78"/>
              </a:rPr>
              <a:t>بین </a:t>
            </a:r>
            <a:r>
              <a:rPr lang="fa-IR" sz="2400" b="1" dirty="0">
                <a:solidFill>
                  <a:srgbClr val="FF0000"/>
                </a:solidFill>
                <a:latin typeface="B Nazanin,Bold"/>
                <a:cs typeface="B Titr" panose="00000700000000000000" pitchFamily="2" charset="-78"/>
              </a:rPr>
              <a:t>26</a:t>
            </a:r>
            <a:r>
              <a:rPr lang="fa-IR" sz="2400" b="1" dirty="0">
                <a:latin typeface="B Nazanin,Bold"/>
                <a:cs typeface="B Titr" panose="00000700000000000000" pitchFamily="2" charset="-78"/>
              </a:rPr>
              <a:t> و </a:t>
            </a:r>
            <a:r>
              <a:rPr lang="fa-IR" sz="2400" b="1" dirty="0">
                <a:solidFill>
                  <a:srgbClr val="FF0000"/>
                </a:solidFill>
                <a:latin typeface="B Nazanin,Bold"/>
                <a:cs typeface="B Titr" panose="00000700000000000000" pitchFamily="2" charset="-78"/>
              </a:rPr>
              <a:t>42</a:t>
            </a:r>
            <a:r>
              <a:rPr lang="fa-IR" sz="2400" b="1" dirty="0">
                <a:latin typeface="B Nazanin,Bold"/>
                <a:cs typeface="B Titr" panose="00000700000000000000" pitchFamily="2" charset="-78"/>
              </a:rPr>
              <a:t> با میانگین سنی </a:t>
            </a:r>
            <a:r>
              <a:rPr lang="fa-IR" sz="2400" b="1" dirty="0" smtClean="0">
                <a:solidFill>
                  <a:srgbClr val="FF0000"/>
                </a:solidFill>
                <a:latin typeface="B Nazanin,Bold"/>
                <a:cs typeface="B Titr" panose="00000700000000000000" pitchFamily="2" charset="-78"/>
              </a:rPr>
              <a:t>39</a:t>
            </a:r>
            <a:r>
              <a:rPr lang="fa-IR" sz="2400" b="1" dirty="0" smtClean="0">
                <a:latin typeface="B Nazanin,Bold"/>
                <a:cs typeface="B Titr" panose="00000700000000000000" pitchFamily="2" charset="-78"/>
              </a:rPr>
              <a:t> سال </a:t>
            </a:r>
            <a:r>
              <a:rPr lang="fa-IR" sz="2400" b="1" dirty="0">
                <a:latin typeface="B Nazanin,Bold"/>
                <a:cs typeface="B Titr" panose="00000700000000000000" pitchFamily="2" charset="-78"/>
              </a:rPr>
              <a:t>سابقه رانندگی به عنوان راننده حرفه </a:t>
            </a:r>
            <a:r>
              <a:rPr lang="fa-IR" sz="2400" b="1" dirty="0" smtClean="0">
                <a:latin typeface="B Nazanin,Bold"/>
                <a:cs typeface="B Titr" panose="00000700000000000000" pitchFamily="2" charset="-78"/>
              </a:rPr>
              <a:t>ای: </a:t>
            </a:r>
            <a:r>
              <a:rPr lang="fa-IR" sz="2400" b="1" dirty="0">
                <a:solidFill>
                  <a:srgbClr val="FF0000"/>
                </a:solidFill>
                <a:latin typeface="B Nazanin,Bold"/>
                <a:cs typeface="B Titr" panose="00000700000000000000" pitchFamily="2" charset="-78"/>
              </a:rPr>
              <a:t>از 5 تا </a:t>
            </a:r>
            <a:r>
              <a:rPr lang="fa-IR" sz="2400" b="1" dirty="0" smtClean="0">
                <a:solidFill>
                  <a:srgbClr val="FF0000"/>
                </a:solidFill>
                <a:latin typeface="B Nazanin,Bold"/>
                <a:cs typeface="B Titr" panose="00000700000000000000" pitchFamily="2" charset="-78"/>
              </a:rPr>
              <a:t>20سال </a:t>
            </a:r>
            <a:r>
              <a:rPr lang="fa-IR" sz="2400" b="1" dirty="0">
                <a:solidFill>
                  <a:srgbClr val="FF0000"/>
                </a:solidFill>
                <a:latin typeface="B Nazanin,Bold"/>
                <a:cs typeface="B Titr" panose="00000700000000000000" pitchFamily="2" charset="-78"/>
              </a:rPr>
              <a:t>با میانگین 7/9 </a:t>
            </a:r>
            <a:r>
              <a:rPr lang="fa-IR" sz="2400" b="1" dirty="0" smtClean="0">
                <a:solidFill>
                  <a:srgbClr val="FF0000"/>
                </a:solidFill>
                <a:latin typeface="B Nazanin,Bold"/>
                <a:cs typeface="B Titr" panose="00000700000000000000" pitchFamily="2" charset="-78"/>
              </a:rPr>
              <a:t>سال</a:t>
            </a:r>
          </a:p>
          <a:p>
            <a:pPr algn="justLow" rtl="1">
              <a:lnSpc>
                <a:spcPct val="150000"/>
              </a:lnSpc>
            </a:pPr>
            <a:r>
              <a:rPr lang="fa-IR" sz="2400" b="1" dirty="0" smtClean="0">
                <a:latin typeface="B Nazanin,Bold"/>
                <a:cs typeface="B Titr" panose="00000700000000000000" pitchFamily="2" charset="-78"/>
              </a:rPr>
              <a:t> </a:t>
            </a:r>
            <a:r>
              <a:rPr lang="fa-IR" sz="2400" b="1" dirty="0">
                <a:latin typeface="B Nazanin,Bold"/>
                <a:cs typeface="B Titr" panose="00000700000000000000" pitchFamily="2" charset="-78"/>
              </a:rPr>
              <a:t>میانگین ساعات رانندگی در روز توسط هر </a:t>
            </a:r>
            <a:r>
              <a:rPr lang="fa-IR" sz="2400" b="1" dirty="0" smtClean="0">
                <a:latin typeface="B Nazanin,Bold"/>
                <a:cs typeface="B Titr" panose="00000700000000000000" pitchFamily="2" charset="-78"/>
              </a:rPr>
              <a:t>راننده: </a:t>
            </a:r>
            <a:r>
              <a:rPr lang="fa-IR" sz="2400" b="1" dirty="0">
                <a:solidFill>
                  <a:srgbClr val="FF0000"/>
                </a:solidFill>
                <a:latin typeface="B Nazanin,Bold"/>
                <a:cs typeface="B Titr" panose="00000700000000000000" pitchFamily="2" charset="-78"/>
              </a:rPr>
              <a:t>7 ساعت </a:t>
            </a:r>
            <a:endParaRPr lang="fa-IR" sz="2400" b="1" dirty="0" smtClean="0">
              <a:solidFill>
                <a:srgbClr val="FF0000"/>
              </a:solidFill>
              <a:latin typeface="B Nazanin,Bold"/>
              <a:cs typeface="B Titr" panose="00000700000000000000" pitchFamily="2" charset="-78"/>
            </a:endParaRPr>
          </a:p>
          <a:p>
            <a:pPr algn="justLow" rtl="1">
              <a:lnSpc>
                <a:spcPct val="150000"/>
              </a:lnSpc>
            </a:pPr>
            <a:r>
              <a:rPr lang="fa-IR" sz="2400" b="1" dirty="0" smtClean="0">
                <a:latin typeface="B Nazanin,Bold"/>
                <a:cs typeface="B Titr" panose="00000700000000000000" pitchFamily="2" charset="-78"/>
              </a:rPr>
              <a:t>چگونگی مالکیت خودرو: </a:t>
            </a:r>
            <a:r>
              <a:rPr lang="fa-IR" sz="2400" b="1" dirty="0" smtClean="0">
                <a:solidFill>
                  <a:srgbClr val="FF0000"/>
                </a:solidFill>
                <a:latin typeface="B Nazanin,Bold"/>
                <a:cs typeface="B Titr" panose="00000700000000000000" pitchFamily="2" charset="-78"/>
              </a:rPr>
              <a:t>90 </a:t>
            </a:r>
            <a:r>
              <a:rPr lang="fa-IR" sz="2400" b="1" dirty="0">
                <a:solidFill>
                  <a:srgbClr val="FF0000"/>
                </a:solidFill>
                <a:latin typeface="B Nazanin,Bold"/>
                <a:cs typeface="B Titr" panose="00000700000000000000" pitchFamily="2" charset="-78"/>
              </a:rPr>
              <a:t>درصد </a:t>
            </a:r>
            <a:r>
              <a:rPr lang="fa-IR" sz="2400" b="1" dirty="0">
                <a:latin typeface="B Nazanin,Bold"/>
                <a:cs typeface="B Titr" panose="00000700000000000000" pitchFamily="2" charset="-78"/>
              </a:rPr>
              <a:t>شرکت کنندگان </a:t>
            </a:r>
            <a:r>
              <a:rPr lang="fa-IR" sz="2400" b="1" dirty="0">
                <a:solidFill>
                  <a:srgbClr val="FF0000"/>
                </a:solidFill>
                <a:latin typeface="B Nazanin,Bold"/>
                <a:cs typeface="B Titr" panose="00000700000000000000" pitchFamily="2" charset="-78"/>
              </a:rPr>
              <a:t>مالک</a:t>
            </a:r>
            <a:r>
              <a:rPr lang="fa-IR" sz="2400" b="1" dirty="0">
                <a:latin typeface="B Nazanin,Bold"/>
                <a:cs typeface="B Titr" panose="00000700000000000000" pitchFamily="2" charset="-78"/>
              </a:rPr>
              <a:t> خودرویی بودند که با آن به صورت حرفه ای رانندگی می کردند. </a:t>
            </a:r>
            <a:endParaRPr lang="fa-IR" sz="2400" b="1" dirty="0" smtClean="0">
              <a:latin typeface="B Nazanin,Bold"/>
              <a:cs typeface="B Titr" panose="00000700000000000000" pitchFamily="2" charset="-78"/>
            </a:endParaRPr>
          </a:p>
          <a:p>
            <a:pPr algn="justLow" rtl="1">
              <a:lnSpc>
                <a:spcPct val="150000"/>
              </a:lnSpc>
            </a:pPr>
            <a:endParaRPr lang="fa-IR" sz="1600" dirty="0">
              <a:cs typeface="B Titr" panose="00000700000000000000" pitchFamily="2" charset="-78"/>
            </a:endParaRPr>
          </a:p>
        </p:txBody>
      </p:sp>
      <p:sp>
        <p:nvSpPr>
          <p:cNvPr id="3" name="Slide Number Placeholder 2"/>
          <p:cNvSpPr>
            <a:spLocks noGrp="1"/>
          </p:cNvSpPr>
          <p:nvPr>
            <p:ph type="sldNum" sz="quarter" idx="12"/>
          </p:nvPr>
        </p:nvSpPr>
        <p:spPr/>
        <p:txBody>
          <a:bodyPr/>
          <a:lstStyle/>
          <a:p>
            <a:fld id="{BC88DAC3-516F-415C-BCC5-3289038962CA}" type="slidenum">
              <a:rPr lang="fa-IR" smtClean="0"/>
              <a:t>15</a:t>
            </a:fld>
            <a:endParaRPr lang="fa-IR"/>
          </a:p>
        </p:txBody>
      </p:sp>
    </p:spTree>
    <p:extLst>
      <p:ext uri="{BB962C8B-B14F-4D97-AF65-F5344CB8AC3E}">
        <p14:creationId xmlns:p14="http://schemas.microsoft.com/office/powerpoint/2010/main" val="257715484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11560" y="404664"/>
            <a:ext cx="7924800" cy="580926"/>
          </a:xfrm>
        </p:spPr>
        <p:txBody>
          <a:bodyPr>
            <a:normAutofit fontScale="90000"/>
          </a:bodyPr>
          <a:lstStyle/>
          <a:p>
            <a:pPr algn="ctr"/>
            <a:r>
              <a:rPr lang="fa-IR" sz="4000" dirty="0" smtClean="0">
                <a:solidFill>
                  <a:srgbClr val="FF0000"/>
                </a:solidFill>
                <a:cs typeface="B Titr" panose="00000700000000000000" pitchFamily="2" charset="-78"/>
              </a:rPr>
              <a:t>جدول مشخصات شرکت کنندگان و وسیله نقلیه</a:t>
            </a:r>
            <a:endParaRPr lang="fa-IR" sz="4000" dirty="0">
              <a:solidFill>
                <a:srgbClr val="FF0000"/>
              </a:solidFill>
              <a:cs typeface="B Titr" panose="00000700000000000000" pitchFamily="2" charset="-78"/>
            </a:endParaRPr>
          </a:p>
        </p:txBody>
      </p:sp>
      <p:sp>
        <p:nvSpPr>
          <p:cNvPr id="2" name="Content Placeholder 1"/>
          <p:cNvSpPr>
            <a:spLocks noGrp="1"/>
          </p:cNvSpPr>
          <p:nvPr>
            <p:ph idx="1"/>
          </p:nvPr>
        </p:nvSpPr>
        <p:spPr>
          <a:xfrm>
            <a:off x="611560" y="1196752"/>
            <a:ext cx="7924800" cy="5256584"/>
          </a:xfrm>
        </p:spPr>
        <p:txBody>
          <a:bodyPr>
            <a:noAutofit/>
          </a:bodyPr>
          <a:lstStyle/>
          <a:p>
            <a:pPr algn="justLow">
              <a:lnSpc>
                <a:spcPct val="150000"/>
              </a:lnSpc>
            </a:pPr>
            <a:endParaRPr lang="fa-IR" sz="2800" b="1" dirty="0" smtClean="0">
              <a:latin typeface="B Nazanin,Bold"/>
              <a:cs typeface="B Nazanin" panose="00000400000000000000" pitchFamily="2" charset="-78"/>
            </a:endParaRPr>
          </a:p>
          <a:p>
            <a:pPr algn="justLow">
              <a:lnSpc>
                <a:spcPct val="150000"/>
              </a:lnSpc>
            </a:pPr>
            <a:endParaRPr lang="fa-IR" sz="1800" dirty="0"/>
          </a:p>
        </p:txBody>
      </p:sp>
      <p:pic>
        <p:nvPicPr>
          <p:cNvPr id="3" name="Picture 2"/>
          <p:cNvPicPr>
            <a:picLocks noChangeAspect="1"/>
          </p:cNvPicPr>
          <p:nvPr/>
        </p:nvPicPr>
        <p:blipFill>
          <a:blip r:embed="rId2"/>
          <a:stretch>
            <a:fillRect/>
          </a:stretch>
        </p:blipFill>
        <p:spPr>
          <a:xfrm>
            <a:off x="755576" y="1196752"/>
            <a:ext cx="7560840" cy="5256584"/>
          </a:xfrm>
          <a:prstGeom prst="rect">
            <a:avLst/>
          </a:prstGeom>
        </p:spPr>
      </p:pic>
      <p:sp>
        <p:nvSpPr>
          <p:cNvPr id="4" name="Slide Number Placeholder 3"/>
          <p:cNvSpPr>
            <a:spLocks noGrp="1"/>
          </p:cNvSpPr>
          <p:nvPr>
            <p:ph type="sldNum" sz="quarter" idx="12"/>
          </p:nvPr>
        </p:nvSpPr>
        <p:spPr/>
        <p:txBody>
          <a:bodyPr/>
          <a:lstStyle/>
          <a:p>
            <a:fld id="{BC88DAC3-516F-415C-BCC5-3289038962CA}" type="slidenum">
              <a:rPr lang="fa-IR" smtClean="0"/>
              <a:t>16</a:t>
            </a:fld>
            <a:endParaRPr lang="fa-IR"/>
          </a:p>
        </p:txBody>
      </p:sp>
    </p:spTree>
    <p:extLst>
      <p:ext uri="{BB962C8B-B14F-4D97-AF65-F5344CB8AC3E}">
        <p14:creationId xmlns:p14="http://schemas.microsoft.com/office/powerpoint/2010/main" val="174010890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609600" y="404664"/>
            <a:ext cx="7924800" cy="652934"/>
          </a:xfrm>
        </p:spPr>
        <p:txBody>
          <a:bodyPr>
            <a:normAutofit/>
          </a:bodyPr>
          <a:lstStyle/>
          <a:p>
            <a:pPr algn="ctr"/>
            <a:r>
              <a:rPr lang="fa-IR" sz="4000" dirty="0" smtClean="0">
                <a:solidFill>
                  <a:srgbClr val="FF0000"/>
                </a:solidFill>
                <a:cs typeface="B Titr" panose="00000700000000000000" pitchFamily="2" charset="-78"/>
              </a:rPr>
              <a:t>مضمون های اصلی و فرعی </a:t>
            </a:r>
            <a:endParaRPr lang="fa-IR" sz="4000" dirty="0">
              <a:solidFill>
                <a:srgbClr val="FF0000"/>
              </a:solidFill>
              <a:cs typeface="B Titr" panose="00000700000000000000" pitchFamily="2" charset="-78"/>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990264870"/>
              </p:ext>
            </p:extLst>
          </p:nvPr>
        </p:nvGraphicFramePr>
        <p:xfrm>
          <a:off x="648774" y="1340769"/>
          <a:ext cx="7885626" cy="4949510"/>
        </p:xfrm>
        <a:graphic>
          <a:graphicData uri="http://schemas.openxmlformats.org/drawingml/2006/table">
            <a:tbl>
              <a:tblPr rtl="1" firstRow="1" firstCol="1" bandRow="1"/>
              <a:tblGrid>
                <a:gridCol w="1698848"/>
                <a:gridCol w="3422824"/>
                <a:gridCol w="2763954"/>
              </a:tblGrid>
              <a:tr h="290992">
                <a:tc>
                  <a:txBody>
                    <a:bodyPr/>
                    <a:lstStyle/>
                    <a:p>
                      <a:pPr marL="0" marR="0" algn="ctr" rtl="1">
                        <a:lnSpc>
                          <a:spcPct val="150000"/>
                        </a:lnSpc>
                        <a:spcBef>
                          <a:spcPts val="0"/>
                        </a:spcBef>
                        <a:spcAft>
                          <a:spcPts val="0"/>
                        </a:spcAft>
                      </a:pPr>
                      <a:r>
                        <a:rPr lang="fa-IR" sz="1800" dirty="0">
                          <a:solidFill>
                            <a:srgbClr val="000000"/>
                          </a:solidFill>
                          <a:effectLst/>
                          <a:latin typeface="Times New Roman" panose="02020603050405020304" pitchFamily="18" charset="0"/>
                          <a:ea typeface="Times New Roman" panose="02020603050405020304" pitchFamily="18" charset="0"/>
                          <a:cs typeface="B Titr" panose="00000700000000000000" pitchFamily="2" charset="-78"/>
                        </a:rPr>
                        <a:t>موضوع اصلی</a:t>
                      </a:r>
                      <a:endParaRPr lang="en-US" sz="1800" dirty="0">
                        <a:effectLst/>
                        <a:latin typeface="Times New Roman" panose="02020603050405020304" pitchFamily="18" charset="0"/>
                        <a:ea typeface="SimSun" panose="02010600030101010101" pitchFamily="2" charset="-122"/>
                        <a:cs typeface="Arial" panose="020B0604020202020204" pitchFamily="34" charset="0"/>
                      </a:endParaRPr>
                    </a:p>
                  </a:txBody>
                  <a:tcPr marL="63352" marR="63352" marT="0" marB="0">
                    <a:lnL>
                      <a:noFill/>
                    </a:lnL>
                    <a:lnR>
                      <a:noFill/>
                    </a:lnR>
                    <a:lnT>
                      <a:noFill/>
                    </a:lnT>
                    <a:lnB w="19050" cap="flat" cmpd="sng" algn="ctr">
                      <a:solidFill>
                        <a:srgbClr val="666666"/>
                      </a:solidFill>
                      <a:prstDash val="solid"/>
                      <a:round/>
                      <a:headEnd type="none" w="med" len="med"/>
                      <a:tailEnd type="none" w="med" len="med"/>
                    </a:lnB>
                    <a:solidFill>
                      <a:srgbClr val="FFFFFF"/>
                    </a:solidFill>
                  </a:tcPr>
                </a:tc>
                <a:tc>
                  <a:txBody>
                    <a:bodyPr/>
                    <a:lstStyle/>
                    <a:p>
                      <a:pPr marL="0" marR="0" algn="ctr" rtl="1">
                        <a:lnSpc>
                          <a:spcPct val="150000"/>
                        </a:lnSpc>
                        <a:spcBef>
                          <a:spcPts val="0"/>
                        </a:spcBef>
                        <a:spcAft>
                          <a:spcPts val="0"/>
                        </a:spcAft>
                      </a:pPr>
                      <a:r>
                        <a:rPr lang="fa-IR" sz="1800" dirty="0">
                          <a:solidFill>
                            <a:srgbClr val="000000"/>
                          </a:solidFill>
                          <a:effectLst/>
                          <a:latin typeface="Times New Roman" panose="02020603050405020304" pitchFamily="18" charset="0"/>
                          <a:ea typeface="Times New Roman" panose="02020603050405020304" pitchFamily="18" charset="0"/>
                          <a:cs typeface="B Titr" panose="00000700000000000000" pitchFamily="2" charset="-78"/>
                        </a:rPr>
                        <a:t>مضمون های اصلی</a:t>
                      </a:r>
                      <a:endParaRPr lang="en-US" sz="1800" dirty="0">
                        <a:effectLst/>
                        <a:latin typeface="Times New Roman" panose="02020603050405020304" pitchFamily="18" charset="0"/>
                        <a:ea typeface="SimSun" panose="02010600030101010101" pitchFamily="2" charset="-122"/>
                        <a:cs typeface="Arial" panose="020B0604020202020204" pitchFamily="34" charset="0"/>
                      </a:endParaRPr>
                    </a:p>
                  </a:txBody>
                  <a:tcPr marL="63352" marR="63352" marT="0" marB="0">
                    <a:lnL>
                      <a:noFill/>
                    </a:lnL>
                    <a:lnR>
                      <a:noFill/>
                    </a:lnR>
                    <a:lnT>
                      <a:noFill/>
                    </a:lnT>
                    <a:lnB w="19050" cap="flat" cmpd="sng" algn="ctr">
                      <a:solidFill>
                        <a:srgbClr val="666666"/>
                      </a:solidFill>
                      <a:prstDash val="solid"/>
                      <a:round/>
                      <a:headEnd type="none" w="med" len="med"/>
                      <a:tailEnd type="none" w="med" len="med"/>
                    </a:lnB>
                    <a:solidFill>
                      <a:srgbClr val="FFFFFF"/>
                    </a:solidFill>
                  </a:tcPr>
                </a:tc>
                <a:tc>
                  <a:txBody>
                    <a:bodyPr/>
                    <a:lstStyle/>
                    <a:p>
                      <a:pPr marL="0" marR="0" algn="ctr" rtl="1">
                        <a:lnSpc>
                          <a:spcPct val="150000"/>
                        </a:lnSpc>
                        <a:spcBef>
                          <a:spcPts val="0"/>
                        </a:spcBef>
                        <a:spcAft>
                          <a:spcPts val="0"/>
                        </a:spcAft>
                      </a:pPr>
                      <a:r>
                        <a:rPr lang="fa-IR" sz="1800" dirty="0">
                          <a:solidFill>
                            <a:srgbClr val="000000"/>
                          </a:solidFill>
                          <a:effectLst/>
                          <a:latin typeface="Times New Roman" panose="02020603050405020304" pitchFamily="18" charset="0"/>
                          <a:ea typeface="Times New Roman" panose="02020603050405020304" pitchFamily="18" charset="0"/>
                          <a:cs typeface="B Titr" panose="00000700000000000000" pitchFamily="2" charset="-78"/>
                        </a:rPr>
                        <a:t>مضمون های فرعی</a:t>
                      </a:r>
                      <a:endParaRPr lang="en-US" sz="1800" dirty="0">
                        <a:effectLst/>
                        <a:latin typeface="Times New Roman" panose="02020603050405020304" pitchFamily="18" charset="0"/>
                        <a:ea typeface="SimSun" panose="02010600030101010101" pitchFamily="2" charset="-122"/>
                        <a:cs typeface="Arial" panose="020B0604020202020204" pitchFamily="34" charset="0"/>
                      </a:endParaRPr>
                    </a:p>
                  </a:txBody>
                  <a:tcPr marL="63352" marR="63352" marT="0" marB="0">
                    <a:lnL>
                      <a:noFill/>
                    </a:lnL>
                    <a:lnR>
                      <a:noFill/>
                    </a:lnR>
                    <a:lnT>
                      <a:noFill/>
                    </a:lnT>
                    <a:lnB w="19050" cap="flat" cmpd="sng" algn="ctr">
                      <a:solidFill>
                        <a:srgbClr val="666666"/>
                      </a:solidFill>
                      <a:prstDash val="solid"/>
                      <a:round/>
                      <a:headEnd type="none" w="med" len="med"/>
                      <a:tailEnd type="none" w="med" len="med"/>
                    </a:lnB>
                    <a:solidFill>
                      <a:srgbClr val="FFFFFF"/>
                    </a:solidFill>
                  </a:tcPr>
                </a:tc>
              </a:tr>
              <a:tr h="333305">
                <a:tc rowSpan="9">
                  <a:txBody>
                    <a:bodyPr/>
                    <a:lstStyle/>
                    <a:p>
                      <a:pPr marL="0" marR="0" algn="ctr" rtl="1">
                        <a:lnSpc>
                          <a:spcPct val="150000"/>
                        </a:lnSpc>
                        <a:spcBef>
                          <a:spcPts val="0"/>
                        </a:spcBef>
                        <a:spcAft>
                          <a:spcPts val="0"/>
                        </a:spcAft>
                      </a:pPr>
                      <a:r>
                        <a:rPr lang="fa-IR" sz="1400" b="1" dirty="0">
                          <a:solidFill>
                            <a:srgbClr val="000000"/>
                          </a:solidFill>
                          <a:effectLst/>
                          <a:latin typeface="Times New Roman" panose="02020603050405020304" pitchFamily="18" charset="0"/>
                          <a:ea typeface="Times New Roman" panose="02020603050405020304" pitchFamily="18" charset="0"/>
                          <a:cs typeface="B Titr" panose="00000700000000000000" pitchFamily="2" charset="-78"/>
                        </a:rPr>
                        <a:t>دلایل  انجام رفتارهای پرخطر رانندگی از دیدگاه رانندگان حرفه ای</a:t>
                      </a:r>
                      <a:endParaRPr lang="en-US" sz="1200" b="1" dirty="0">
                        <a:effectLst/>
                        <a:latin typeface="Times New Roman" panose="02020603050405020304" pitchFamily="18" charset="0"/>
                        <a:ea typeface="SimSun" panose="02010600030101010101" pitchFamily="2" charset="-122"/>
                        <a:cs typeface="B Titr" panose="00000700000000000000" pitchFamily="2" charset="-78"/>
                      </a:endParaRPr>
                    </a:p>
                  </a:txBody>
                  <a:tcPr marL="63352" marR="63352" marT="0" marB="0" anchor="ctr">
                    <a:lnL>
                      <a:noFill/>
                    </a:lnL>
                    <a:lnR w="12700" cap="flat" cmpd="sng" algn="ctr">
                      <a:solidFill>
                        <a:srgbClr val="666666"/>
                      </a:solidFill>
                      <a:prstDash val="solid"/>
                      <a:round/>
                      <a:headEnd type="none" w="med" len="med"/>
                      <a:tailEnd type="none" w="med" len="med"/>
                    </a:lnR>
                    <a:lnT w="1905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chemeClr val="accent1">
                        <a:lumMod val="40000"/>
                        <a:lumOff val="60000"/>
                      </a:schemeClr>
                    </a:solidFill>
                  </a:tcPr>
                </a:tc>
                <a:tc rowSpan="3">
                  <a:txBody>
                    <a:bodyPr/>
                    <a:lstStyle/>
                    <a:p>
                      <a:pPr marL="0" marR="0" algn="ctr" rtl="1">
                        <a:lnSpc>
                          <a:spcPct val="150000"/>
                        </a:lnSpc>
                        <a:spcBef>
                          <a:spcPts val="0"/>
                        </a:spcBef>
                        <a:spcAft>
                          <a:spcPts val="0"/>
                        </a:spcAft>
                      </a:pPr>
                      <a:r>
                        <a:rPr lang="fa-IR" sz="2000" dirty="0">
                          <a:solidFill>
                            <a:srgbClr val="000000"/>
                          </a:solidFill>
                          <a:effectLst/>
                          <a:latin typeface="Times New Roman" panose="02020603050405020304" pitchFamily="18" charset="0"/>
                          <a:ea typeface="Times New Roman" panose="02020603050405020304" pitchFamily="18" charset="0"/>
                          <a:cs typeface="B Titr" panose="00000700000000000000" pitchFamily="2" charset="-78"/>
                        </a:rPr>
                        <a:t>عوامل مربوط به راننده</a:t>
                      </a:r>
                      <a:endParaRPr lang="en-US" sz="1800" dirty="0">
                        <a:effectLst/>
                        <a:latin typeface="Times New Roman" panose="02020603050405020304" pitchFamily="18" charset="0"/>
                        <a:ea typeface="SimSun" panose="02010600030101010101" pitchFamily="2" charset="-122"/>
                        <a:cs typeface="B Titr" panose="00000700000000000000" pitchFamily="2" charset="-78"/>
                      </a:endParaRPr>
                    </a:p>
                  </a:txBody>
                  <a:tcPr marL="63352" marR="63352"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905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chemeClr val="accent1">
                        <a:lumMod val="40000"/>
                        <a:lumOff val="60000"/>
                      </a:schemeClr>
                    </a:solidFill>
                  </a:tcPr>
                </a:tc>
                <a:tc>
                  <a:txBody>
                    <a:bodyPr/>
                    <a:lstStyle/>
                    <a:p>
                      <a:pPr marL="0" marR="0" algn="ctr" rtl="1">
                        <a:lnSpc>
                          <a:spcPct val="150000"/>
                        </a:lnSpc>
                        <a:spcBef>
                          <a:spcPts val="0"/>
                        </a:spcBef>
                        <a:spcAft>
                          <a:spcPts val="0"/>
                        </a:spcAft>
                      </a:pPr>
                      <a:r>
                        <a:rPr lang="fa-IR" sz="1300" dirty="0">
                          <a:solidFill>
                            <a:srgbClr val="000000"/>
                          </a:solidFill>
                          <a:effectLst/>
                          <a:latin typeface="Times New Roman" panose="02020603050405020304" pitchFamily="18" charset="0"/>
                          <a:ea typeface="Times New Roman" panose="02020603050405020304" pitchFamily="18" charset="0"/>
                          <a:cs typeface="B Titr" panose="00000700000000000000" pitchFamily="2" charset="-78"/>
                        </a:rPr>
                        <a:t>عوامل جسمی</a:t>
                      </a:r>
                      <a:endParaRPr lang="en-US" sz="1100" dirty="0">
                        <a:effectLst/>
                        <a:latin typeface="Times New Roman" panose="02020603050405020304" pitchFamily="18" charset="0"/>
                        <a:ea typeface="SimSun" panose="02010600030101010101" pitchFamily="2" charset="-122"/>
                        <a:cs typeface="B Titr" panose="00000700000000000000" pitchFamily="2" charset="-78"/>
                      </a:endParaRPr>
                    </a:p>
                  </a:txBody>
                  <a:tcPr marL="63352" marR="63352" marT="0" marB="0" anchor="ctr">
                    <a:lnL w="12700" cap="flat" cmpd="sng" algn="ctr">
                      <a:solidFill>
                        <a:srgbClr val="666666"/>
                      </a:solidFill>
                      <a:prstDash val="solid"/>
                      <a:round/>
                      <a:headEnd type="none" w="med" len="med"/>
                      <a:tailEnd type="none" w="med" len="med"/>
                    </a:lnL>
                    <a:lnR>
                      <a:noFill/>
                    </a:lnR>
                    <a:lnT w="1905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chemeClr val="accent1">
                        <a:lumMod val="40000"/>
                        <a:lumOff val="60000"/>
                      </a:schemeClr>
                    </a:solidFill>
                  </a:tcPr>
                </a:tc>
              </a:tr>
              <a:tr h="403612">
                <a:tc vMerge="1">
                  <a:txBody>
                    <a:bodyPr/>
                    <a:lstStyle/>
                    <a:p>
                      <a:endParaRPr lang="en-US"/>
                    </a:p>
                  </a:txBody>
                  <a:tcPr/>
                </a:tc>
                <a:tc vMerge="1">
                  <a:txBody>
                    <a:bodyPr/>
                    <a:lstStyle/>
                    <a:p>
                      <a:endParaRPr lang="en-US"/>
                    </a:p>
                  </a:txBody>
                  <a:tcPr/>
                </a:tc>
                <a:tc>
                  <a:txBody>
                    <a:bodyPr/>
                    <a:lstStyle/>
                    <a:p>
                      <a:pPr marL="0" marR="0" algn="ctr" rtl="1">
                        <a:lnSpc>
                          <a:spcPct val="150000"/>
                        </a:lnSpc>
                        <a:spcBef>
                          <a:spcPts val="0"/>
                        </a:spcBef>
                        <a:spcAft>
                          <a:spcPts val="0"/>
                        </a:spcAft>
                      </a:pPr>
                      <a:r>
                        <a:rPr lang="fa-IR" sz="1300" dirty="0">
                          <a:solidFill>
                            <a:srgbClr val="000000"/>
                          </a:solidFill>
                          <a:effectLst/>
                          <a:latin typeface="Times New Roman" panose="02020603050405020304" pitchFamily="18" charset="0"/>
                          <a:ea typeface="Times New Roman" panose="02020603050405020304" pitchFamily="18" charset="0"/>
                          <a:cs typeface="B Titr" panose="00000700000000000000" pitchFamily="2" charset="-78"/>
                        </a:rPr>
                        <a:t>عوامل روانشناختی</a:t>
                      </a:r>
                      <a:endParaRPr lang="en-US" sz="1100" dirty="0">
                        <a:effectLst/>
                        <a:latin typeface="Times New Roman" panose="02020603050405020304" pitchFamily="18" charset="0"/>
                        <a:ea typeface="SimSun" panose="02010600030101010101" pitchFamily="2" charset="-122"/>
                        <a:cs typeface="B Titr" panose="00000700000000000000" pitchFamily="2" charset="-78"/>
                      </a:endParaRPr>
                    </a:p>
                  </a:txBody>
                  <a:tcPr marL="63352" marR="63352" marT="0" marB="0" anchor="ctr">
                    <a:lnL w="12700" cap="flat" cmpd="sng" algn="ctr">
                      <a:solidFill>
                        <a:srgbClr val="666666"/>
                      </a:solidFill>
                      <a:prstDash val="solid"/>
                      <a:round/>
                      <a:headEnd type="none" w="med" len="med"/>
                      <a:tailEnd type="none" w="med" len="med"/>
                    </a:lnL>
                    <a:lnR>
                      <a:noFill/>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chemeClr val="accent1">
                        <a:lumMod val="40000"/>
                        <a:lumOff val="60000"/>
                      </a:schemeClr>
                    </a:solidFill>
                  </a:tcPr>
                </a:tc>
              </a:tr>
              <a:tr h="333305">
                <a:tc vMerge="1">
                  <a:txBody>
                    <a:bodyPr/>
                    <a:lstStyle/>
                    <a:p>
                      <a:endParaRPr lang="en-US"/>
                    </a:p>
                  </a:txBody>
                  <a:tcPr/>
                </a:tc>
                <a:tc vMerge="1">
                  <a:txBody>
                    <a:bodyPr/>
                    <a:lstStyle/>
                    <a:p>
                      <a:endParaRPr lang="en-US"/>
                    </a:p>
                  </a:txBody>
                  <a:tcPr/>
                </a:tc>
                <a:tc>
                  <a:txBody>
                    <a:bodyPr/>
                    <a:lstStyle/>
                    <a:p>
                      <a:pPr marL="0" marR="0" algn="ctr" rtl="1">
                        <a:lnSpc>
                          <a:spcPct val="150000"/>
                        </a:lnSpc>
                        <a:spcBef>
                          <a:spcPts val="0"/>
                        </a:spcBef>
                        <a:spcAft>
                          <a:spcPts val="0"/>
                        </a:spcAft>
                      </a:pPr>
                      <a:r>
                        <a:rPr lang="fa-IR" sz="1300" dirty="0">
                          <a:solidFill>
                            <a:srgbClr val="000000"/>
                          </a:solidFill>
                          <a:effectLst/>
                          <a:latin typeface="Times New Roman" panose="02020603050405020304" pitchFamily="18" charset="0"/>
                          <a:ea typeface="Times New Roman" panose="02020603050405020304" pitchFamily="18" charset="0"/>
                          <a:cs typeface="B Titr" panose="00000700000000000000" pitchFamily="2" charset="-78"/>
                        </a:rPr>
                        <a:t>عوامل فرهنگی</a:t>
                      </a:r>
                      <a:endParaRPr lang="en-US" sz="1100" dirty="0">
                        <a:effectLst/>
                        <a:latin typeface="Times New Roman" panose="02020603050405020304" pitchFamily="18" charset="0"/>
                        <a:ea typeface="SimSun" panose="02010600030101010101" pitchFamily="2" charset="-122"/>
                        <a:cs typeface="B Titr" panose="00000700000000000000" pitchFamily="2" charset="-78"/>
                      </a:endParaRPr>
                    </a:p>
                  </a:txBody>
                  <a:tcPr marL="63352" marR="63352" marT="0" marB="0" anchor="ctr">
                    <a:lnL w="12700" cap="flat" cmpd="sng" algn="ctr">
                      <a:solidFill>
                        <a:srgbClr val="666666"/>
                      </a:solidFill>
                      <a:prstDash val="solid"/>
                      <a:round/>
                      <a:headEnd type="none" w="med" len="med"/>
                      <a:tailEnd type="none" w="med" len="med"/>
                    </a:lnL>
                    <a:lnR>
                      <a:noFill/>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chemeClr val="accent1">
                        <a:lumMod val="40000"/>
                        <a:lumOff val="60000"/>
                      </a:schemeClr>
                    </a:solidFill>
                  </a:tcPr>
                </a:tc>
              </a:tr>
              <a:tr h="437463">
                <a:tc vMerge="1">
                  <a:txBody>
                    <a:bodyPr/>
                    <a:lstStyle/>
                    <a:p>
                      <a:endParaRPr lang="en-US"/>
                    </a:p>
                  </a:txBody>
                  <a:tcPr/>
                </a:tc>
                <a:tc rowSpan="2">
                  <a:txBody>
                    <a:bodyPr/>
                    <a:lstStyle/>
                    <a:p>
                      <a:pPr marL="0" marR="0" algn="ctr" rtl="1">
                        <a:lnSpc>
                          <a:spcPct val="150000"/>
                        </a:lnSpc>
                        <a:spcBef>
                          <a:spcPts val="0"/>
                        </a:spcBef>
                        <a:spcAft>
                          <a:spcPts val="0"/>
                        </a:spcAft>
                      </a:pPr>
                      <a:r>
                        <a:rPr lang="fa-IR" sz="2000" dirty="0">
                          <a:solidFill>
                            <a:srgbClr val="000000"/>
                          </a:solidFill>
                          <a:effectLst/>
                          <a:latin typeface="Times New Roman" panose="02020603050405020304" pitchFamily="18" charset="0"/>
                          <a:ea typeface="Times New Roman" panose="02020603050405020304" pitchFamily="18" charset="0"/>
                          <a:cs typeface="B Titr" panose="00000700000000000000" pitchFamily="2" charset="-78"/>
                        </a:rPr>
                        <a:t>عوامل مربوط به وسیله نقلیه</a:t>
                      </a:r>
                      <a:endParaRPr lang="en-US" sz="1800" dirty="0">
                        <a:effectLst/>
                        <a:latin typeface="Times New Roman" panose="02020603050405020304" pitchFamily="18" charset="0"/>
                        <a:ea typeface="SimSun" panose="02010600030101010101" pitchFamily="2" charset="-122"/>
                        <a:cs typeface="B Titr" panose="00000700000000000000" pitchFamily="2" charset="-78"/>
                      </a:endParaRPr>
                    </a:p>
                  </a:txBody>
                  <a:tcPr marL="63352" marR="63352"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chemeClr val="accent1">
                        <a:lumMod val="40000"/>
                        <a:lumOff val="60000"/>
                      </a:schemeClr>
                    </a:solidFill>
                  </a:tcPr>
                </a:tc>
                <a:tc>
                  <a:txBody>
                    <a:bodyPr/>
                    <a:lstStyle/>
                    <a:p>
                      <a:pPr marL="0" marR="0" algn="ctr" rtl="1">
                        <a:spcBef>
                          <a:spcPts val="0"/>
                        </a:spcBef>
                        <a:spcAft>
                          <a:spcPts val="0"/>
                        </a:spcAft>
                      </a:pPr>
                      <a:r>
                        <a:rPr lang="fa-IR" sz="1300" dirty="0">
                          <a:solidFill>
                            <a:srgbClr val="000000"/>
                          </a:solidFill>
                          <a:effectLst/>
                          <a:latin typeface="Times New Roman" panose="02020603050405020304" pitchFamily="18" charset="0"/>
                          <a:ea typeface="Times New Roman" panose="02020603050405020304" pitchFamily="18" charset="0"/>
                          <a:cs typeface="B Titr" panose="00000700000000000000" pitchFamily="2" charset="-78"/>
                        </a:rPr>
                        <a:t>عوامل مربوط به  استاندارد خودروها</a:t>
                      </a:r>
                      <a:endParaRPr lang="en-US" sz="1100" dirty="0">
                        <a:effectLst/>
                        <a:latin typeface="Times New Roman" panose="02020603050405020304" pitchFamily="18" charset="0"/>
                        <a:ea typeface="SimSun" panose="02010600030101010101" pitchFamily="2" charset="-122"/>
                        <a:cs typeface="B Titr" panose="00000700000000000000" pitchFamily="2" charset="-78"/>
                      </a:endParaRPr>
                    </a:p>
                  </a:txBody>
                  <a:tcPr marL="63352" marR="63352" marT="0" marB="0" anchor="ctr">
                    <a:lnL w="12700" cap="flat" cmpd="sng" algn="ctr">
                      <a:solidFill>
                        <a:srgbClr val="666666"/>
                      </a:solidFill>
                      <a:prstDash val="solid"/>
                      <a:round/>
                      <a:headEnd type="none" w="med" len="med"/>
                      <a:tailEnd type="none" w="med" len="med"/>
                    </a:lnL>
                    <a:lnR>
                      <a:noFill/>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chemeClr val="accent1">
                        <a:lumMod val="40000"/>
                        <a:lumOff val="60000"/>
                      </a:schemeClr>
                    </a:solidFill>
                  </a:tcPr>
                </a:tc>
              </a:tr>
              <a:tr h="656195">
                <a:tc vMerge="1">
                  <a:txBody>
                    <a:bodyPr/>
                    <a:lstStyle/>
                    <a:p>
                      <a:endParaRPr lang="en-US"/>
                    </a:p>
                  </a:txBody>
                  <a:tcPr/>
                </a:tc>
                <a:tc vMerge="1">
                  <a:txBody>
                    <a:bodyPr/>
                    <a:lstStyle/>
                    <a:p>
                      <a:endParaRPr lang="en-US"/>
                    </a:p>
                  </a:txBody>
                  <a:tcPr/>
                </a:tc>
                <a:tc>
                  <a:txBody>
                    <a:bodyPr/>
                    <a:lstStyle/>
                    <a:p>
                      <a:pPr marL="0" marR="0" algn="ctr" rtl="1">
                        <a:lnSpc>
                          <a:spcPct val="150000"/>
                        </a:lnSpc>
                        <a:spcBef>
                          <a:spcPts val="0"/>
                        </a:spcBef>
                        <a:spcAft>
                          <a:spcPts val="0"/>
                        </a:spcAft>
                      </a:pPr>
                      <a:r>
                        <a:rPr lang="fa-IR" sz="1300" dirty="0">
                          <a:solidFill>
                            <a:srgbClr val="000000"/>
                          </a:solidFill>
                          <a:effectLst/>
                          <a:latin typeface="Times New Roman" panose="02020603050405020304" pitchFamily="18" charset="0"/>
                          <a:ea typeface="Times New Roman" panose="02020603050405020304" pitchFamily="18" charset="0"/>
                          <a:cs typeface="B Titr" panose="00000700000000000000" pitchFamily="2" charset="-78"/>
                        </a:rPr>
                        <a:t>عوامل مربوط به فرسودگی قطعات</a:t>
                      </a:r>
                      <a:endParaRPr lang="en-US" sz="1100" dirty="0">
                        <a:effectLst/>
                        <a:latin typeface="Times New Roman" panose="02020603050405020304" pitchFamily="18" charset="0"/>
                        <a:ea typeface="SimSun" panose="02010600030101010101" pitchFamily="2" charset="-122"/>
                        <a:cs typeface="B Titr" panose="00000700000000000000" pitchFamily="2" charset="-78"/>
                      </a:endParaRPr>
                    </a:p>
                  </a:txBody>
                  <a:tcPr marL="63352" marR="63352" marT="0" marB="0" anchor="ctr">
                    <a:lnL w="12700" cap="flat" cmpd="sng" algn="ctr">
                      <a:solidFill>
                        <a:srgbClr val="666666"/>
                      </a:solidFill>
                      <a:prstDash val="solid"/>
                      <a:round/>
                      <a:headEnd type="none" w="med" len="med"/>
                      <a:tailEnd type="none" w="med" len="med"/>
                    </a:lnL>
                    <a:lnR>
                      <a:noFill/>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chemeClr val="accent1">
                        <a:lumMod val="40000"/>
                        <a:lumOff val="60000"/>
                      </a:schemeClr>
                    </a:solidFill>
                  </a:tcPr>
                </a:tc>
              </a:tr>
              <a:tr h="656195">
                <a:tc vMerge="1">
                  <a:txBody>
                    <a:bodyPr/>
                    <a:lstStyle/>
                    <a:p>
                      <a:endParaRPr lang="en-US"/>
                    </a:p>
                  </a:txBody>
                  <a:tcPr/>
                </a:tc>
                <a:tc rowSpan="2">
                  <a:txBody>
                    <a:bodyPr/>
                    <a:lstStyle/>
                    <a:p>
                      <a:pPr marL="0" marR="0" algn="ctr" rtl="1">
                        <a:spcBef>
                          <a:spcPts val="0"/>
                        </a:spcBef>
                        <a:spcAft>
                          <a:spcPts val="0"/>
                        </a:spcAft>
                      </a:pPr>
                      <a:r>
                        <a:rPr lang="fa-IR" sz="2000" dirty="0">
                          <a:solidFill>
                            <a:srgbClr val="000000"/>
                          </a:solidFill>
                          <a:effectLst/>
                          <a:latin typeface="Times New Roman" panose="02020603050405020304" pitchFamily="18" charset="0"/>
                          <a:ea typeface="Times New Roman" panose="02020603050405020304" pitchFamily="18" charset="0"/>
                          <a:cs typeface="B Titr" panose="00000700000000000000" pitchFamily="2" charset="-78"/>
                        </a:rPr>
                        <a:t>عوامل مربوط به مسیرهای رانندگی و جاده ها</a:t>
                      </a:r>
                      <a:endParaRPr lang="en-US" sz="1800" dirty="0">
                        <a:effectLst/>
                        <a:latin typeface="Times New Roman" panose="02020603050405020304" pitchFamily="18" charset="0"/>
                        <a:ea typeface="SimSun" panose="02010600030101010101" pitchFamily="2" charset="-122"/>
                        <a:cs typeface="B Titr" panose="00000700000000000000" pitchFamily="2" charset="-78"/>
                      </a:endParaRPr>
                    </a:p>
                  </a:txBody>
                  <a:tcPr marL="63352" marR="63352"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chemeClr val="accent1">
                        <a:lumMod val="40000"/>
                        <a:lumOff val="60000"/>
                      </a:schemeClr>
                    </a:solidFill>
                  </a:tcPr>
                </a:tc>
                <a:tc>
                  <a:txBody>
                    <a:bodyPr/>
                    <a:lstStyle/>
                    <a:p>
                      <a:pPr marL="0" marR="0" algn="ctr" rtl="1">
                        <a:lnSpc>
                          <a:spcPct val="150000"/>
                        </a:lnSpc>
                        <a:spcBef>
                          <a:spcPts val="0"/>
                        </a:spcBef>
                        <a:spcAft>
                          <a:spcPts val="0"/>
                        </a:spcAft>
                      </a:pPr>
                      <a:r>
                        <a:rPr lang="fa-IR" sz="1300" dirty="0">
                          <a:solidFill>
                            <a:srgbClr val="000000"/>
                          </a:solidFill>
                          <a:effectLst/>
                          <a:latin typeface="Times New Roman" panose="02020603050405020304" pitchFamily="18" charset="0"/>
                          <a:ea typeface="Times New Roman" panose="02020603050405020304" pitchFamily="18" charset="0"/>
                          <a:cs typeface="B Titr" panose="00000700000000000000" pitchFamily="2" charset="-78"/>
                        </a:rPr>
                        <a:t>عوامل مربوط به استاندارد جاده ها</a:t>
                      </a:r>
                      <a:endParaRPr lang="en-US" sz="1100" dirty="0">
                        <a:effectLst/>
                        <a:latin typeface="Times New Roman" panose="02020603050405020304" pitchFamily="18" charset="0"/>
                        <a:ea typeface="SimSun" panose="02010600030101010101" pitchFamily="2" charset="-122"/>
                        <a:cs typeface="B Titr" panose="00000700000000000000" pitchFamily="2" charset="-78"/>
                      </a:endParaRPr>
                    </a:p>
                  </a:txBody>
                  <a:tcPr marL="63352" marR="63352" marT="0" marB="0" anchor="ctr">
                    <a:lnL w="12700" cap="flat" cmpd="sng" algn="ctr">
                      <a:solidFill>
                        <a:srgbClr val="666666"/>
                      </a:solidFill>
                      <a:prstDash val="solid"/>
                      <a:round/>
                      <a:headEnd type="none" w="med" len="med"/>
                      <a:tailEnd type="none" w="med" len="med"/>
                    </a:lnL>
                    <a:lnR>
                      <a:noFill/>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chemeClr val="accent1">
                        <a:lumMod val="40000"/>
                        <a:lumOff val="60000"/>
                      </a:schemeClr>
                    </a:solidFill>
                  </a:tcPr>
                </a:tc>
              </a:tr>
              <a:tr h="656195">
                <a:tc vMerge="1">
                  <a:txBody>
                    <a:bodyPr/>
                    <a:lstStyle/>
                    <a:p>
                      <a:endParaRPr lang="en-US"/>
                    </a:p>
                  </a:txBody>
                  <a:tcPr/>
                </a:tc>
                <a:tc vMerge="1">
                  <a:txBody>
                    <a:bodyPr/>
                    <a:lstStyle/>
                    <a:p>
                      <a:endParaRPr lang="en-US"/>
                    </a:p>
                  </a:txBody>
                  <a:tcPr/>
                </a:tc>
                <a:tc>
                  <a:txBody>
                    <a:bodyPr/>
                    <a:lstStyle/>
                    <a:p>
                      <a:pPr marL="0" marR="0" algn="ctr" rtl="1">
                        <a:spcBef>
                          <a:spcPts val="0"/>
                        </a:spcBef>
                        <a:spcAft>
                          <a:spcPts val="0"/>
                        </a:spcAft>
                      </a:pPr>
                      <a:r>
                        <a:rPr lang="fa-IR" sz="1300" dirty="0">
                          <a:solidFill>
                            <a:srgbClr val="000000"/>
                          </a:solidFill>
                          <a:effectLst/>
                          <a:latin typeface="Times New Roman" panose="02020603050405020304" pitchFamily="18" charset="0"/>
                          <a:ea typeface="Times New Roman" panose="02020603050405020304" pitchFamily="18" charset="0"/>
                          <a:cs typeface="B Titr" panose="00000700000000000000" pitchFamily="2" charset="-78"/>
                        </a:rPr>
                        <a:t>عوامل مربوط به هشدارهای لازم در جاده ها</a:t>
                      </a:r>
                      <a:endParaRPr lang="en-US" sz="1100" dirty="0">
                        <a:effectLst/>
                        <a:latin typeface="Times New Roman" panose="02020603050405020304" pitchFamily="18" charset="0"/>
                        <a:ea typeface="SimSun" panose="02010600030101010101" pitchFamily="2" charset="-122"/>
                        <a:cs typeface="B Titr" panose="00000700000000000000" pitchFamily="2" charset="-78"/>
                      </a:endParaRPr>
                    </a:p>
                  </a:txBody>
                  <a:tcPr marL="63352" marR="63352" marT="0" marB="0" anchor="ctr">
                    <a:lnL w="12700" cap="flat" cmpd="sng" algn="ctr">
                      <a:solidFill>
                        <a:srgbClr val="666666"/>
                      </a:solidFill>
                      <a:prstDash val="solid"/>
                      <a:round/>
                      <a:headEnd type="none" w="med" len="med"/>
                      <a:tailEnd type="none" w="med" len="med"/>
                    </a:lnL>
                    <a:lnR>
                      <a:noFill/>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chemeClr val="accent1">
                        <a:lumMod val="40000"/>
                        <a:lumOff val="60000"/>
                      </a:schemeClr>
                    </a:solidFill>
                  </a:tcPr>
                </a:tc>
              </a:tr>
              <a:tr h="405565">
                <a:tc vMerge="1">
                  <a:txBody>
                    <a:bodyPr/>
                    <a:lstStyle/>
                    <a:p>
                      <a:endParaRPr lang="en-US"/>
                    </a:p>
                  </a:txBody>
                  <a:tcPr/>
                </a:tc>
                <a:tc rowSpan="2">
                  <a:txBody>
                    <a:bodyPr/>
                    <a:lstStyle/>
                    <a:p>
                      <a:pPr marL="0" marR="0" algn="ctr" rtl="1">
                        <a:spcBef>
                          <a:spcPts val="0"/>
                        </a:spcBef>
                        <a:spcAft>
                          <a:spcPts val="0"/>
                        </a:spcAft>
                      </a:pPr>
                      <a:r>
                        <a:rPr lang="fa-IR" sz="2000" dirty="0">
                          <a:solidFill>
                            <a:srgbClr val="000000"/>
                          </a:solidFill>
                          <a:effectLst/>
                          <a:latin typeface="Times New Roman" panose="02020603050405020304" pitchFamily="18" charset="0"/>
                          <a:ea typeface="Times New Roman" panose="02020603050405020304" pitchFamily="18" charset="0"/>
                          <a:cs typeface="B Titr" panose="00000700000000000000" pitchFamily="2" charset="-78"/>
                        </a:rPr>
                        <a:t>عوامل مربوط به قوانین و مقررات راهنمایی رانندگی و نحوه نظارت</a:t>
                      </a:r>
                      <a:endParaRPr lang="en-US" sz="1800" dirty="0">
                        <a:effectLst/>
                        <a:latin typeface="Times New Roman" panose="02020603050405020304" pitchFamily="18" charset="0"/>
                        <a:ea typeface="SimSun" panose="02010600030101010101" pitchFamily="2" charset="-122"/>
                        <a:cs typeface="B Titr" panose="00000700000000000000" pitchFamily="2" charset="-78"/>
                      </a:endParaRPr>
                    </a:p>
                  </a:txBody>
                  <a:tcPr marL="63352" marR="63352"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chemeClr val="accent1">
                        <a:lumMod val="40000"/>
                        <a:lumOff val="60000"/>
                      </a:schemeClr>
                    </a:solidFill>
                  </a:tcPr>
                </a:tc>
                <a:tc>
                  <a:txBody>
                    <a:bodyPr/>
                    <a:lstStyle/>
                    <a:p>
                      <a:pPr marL="0" marR="0" algn="ctr" rtl="1">
                        <a:lnSpc>
                          <a:spcPct val="150000"/>
                        </a:lnSpc>
                        <a:spcBef>
                          <a:spcPts val="0"/>
                        </a:spcBef>
                        <a:spcAft>
                          <a:spcPts val="0"/>
                        </a:spcAft>
                      </a:pPr>
                      <a:r>
                        <a:rPr lang="fa-IR" sz="1300" dirty="0">
                          <a:solidFill>
                            <a:srgbClr val="000000"/>
                          </a:solidFill>
                          <a:effectLst/>
                          <a:latin typeface="Times New Roman" panose="02020603050405020304" pitchFamily="18" charset="0"/>
                          <a:ea typeface="Times New Roman" panose="02020603050405020304" pitchFamily="18" charset="0"/>
                          <a:cs typeface="B Titr" panose="00000700000000000000" pitchFamily="2" charset="-78"/>
                        </a:rPr>
                        <a:t>رفتارهای پلیس</a:t>
                      </a:r>
                      <a:endParaRPr lang="en-US" sz="1100" dirty="0">
                        <a:effectLst/>
                        <a:latin typeface="Times New Roman" panose="02020603050405020304" pitchFamily="18" charset="0"/>
                        <a:ea typeface="SimSun" panose="02010600030101010101" pitchFamily="2" charset="-122"/>
                        <a:cs typeface="B Titr" panose="00000700000000000000" pitchFamily="2" charset="-78"/>
                      </a:endParaRPr>
                    </a:p>
                  </a:txBody>
                  <a:tcPr marL="63352" marR="63352" marT="0" marB="0" anchor="ctr">
                    <a:lnL w="12700" cap="flat" cmpd="sng" algn="ctr">
                      <a:solidFill>
                        <a:srgbClr val="666666"/>
                      </a:solidFill>
                      <a:prstDash val="solid"/>
                      <a:round/>
                      <a:headEnd type="none" w="med" len="med"/>
                      <a:tailEnd type="none" w="med" len="med"/>
                    </a:lnL>
                    <a:lnR>
                      <a:noFill/>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chemeClr val="accent1">
                        <a:lumMod val="40000"/>
                        <a:lumOff val="60000"/>
                      </a:schemeClr>
                    </a:solidFill>
                  </a:tcPr>
                </a:tc>
              </a:tr>
              <a:tr h="656195">
                <a:tc vMerge="1">
                  <a:txBody>
                    <a:bodyPr/>
                    <a:lstStyle/>
                    <a:p>
                      <a:endParaRPr lang="en-US"/>
                    </a:p>
                  </a:txBody>
                  <a:tcPr/>
                </a:tc>
                <a:tc vMerge="1">
                  <a:txBody>
                    <a:bodyPr/>
                    <a:lstStyle/>
                    <a:p>
                      <a:endParaRPr lang="en-US"/>
                    </a:p>
                  </a:txBody>
                  <a:tcPr/>
                </a:tc>
                <a:tc>
                  <a:txBody>
                    <a:bodyPr/>
                    <a:lstStyle/>
                    <a:p>
                      <a:pPr marL="0" marR="0" algn="ctr" rtl="1">
                        <a:lnSpc>
                          <a:spcPct val="150000"/>
                        </a:lnSpc>
                        <a:spcBef>
                          <a:spcPts val="0"/>
                        </a:spcBef>
                        <a:spcAft>
                          <a:spcPts val="0"/>
                        </a:spcAft>
                      </a:pPr>
                      <a:r>
                        <a:rPr lang="fa-IR" sz="1300" dirty="0">
                          <a:solidFill>
                            <a:srgbClr val="000000"/>
                          </a:solidFill>
                          <a:effectLst/>
                          <a:latin typeface="Times New Roman" panose="02020603050405020304" pitchFamily="18" charset="0"/>
                          <a:ea typeface="Times New Roman" panose="02020603050405020304" pitchFamily="18" charset="0"/>
                          <a:cs typeface="B Titr" panose="00000700000000000000" pitchFamily="2" charset="-78"/>
                        </a:rPr>
                        <a:t>قوانین راهنمایی رانندگی</a:t>
                      </a:r>
                      <a:endParaRPr lang="en-US" sz="1100" dirty="0">
                        <a:effectLst/>
                        <a:latin typeface="Times New Roman" panose="02020603050405020304" pitchFamily="18" charset="0"/>
                        <a:ea typeface="SimSun" panose="02010600030101010101" pitchFamily="2" charset="-122"/>
                        <a:cs typeface="B Titr" panose="00000700000000000000" pitchFamily="2" charset="-78"/>
                      </a:endParaRPr>
                    </a:p>
                  </a:txBody>
                  <a:tcPr marL="63352" marR="63352" marT="0" marB="0" anchor="ctr">
                    <a:lnL w="12700" cap="flat" cmpd="sng" algn="ctr">
                      <a:solidFill>
                        <a:srgbClr val="666666"/>
                      </a:solidFill>
                      <a:prstDash val="solid"/>
                      <a:round/>
                      <a:headEnd type="none" w="med" len="med"/>
                      <a:tailEnd type="none" w="med" len="med"/>
                    </a:lnL>
                    <a:lnR>
                      <a:noFill/>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chemeClr val="accent1">
                        <a:lumMod val="40000"/>
                        <a:lumOff val="60000"/>
                      </a:schemeClr>
                    </a:solidFill>
                  </a:tcPr>
                </a:tc>
              </a:tr>
            </a:tbl>
          </a:graphicData>
        </a:graphic>
      </p:graphicFrame>
      <p:sp>
        <p:nvSpPr>
          <p:cNvPr id="2" name="Slide Number Placeholder 1"/>
          <p:cNvSpPr>
            <a:spLocks noGrp="1"/>
          </p:cNvSpPr>
          <p:nvPr>
            <p:ph type="sldNum" sz="quarter" idx="12"/>
          </p:nvPr>
        </p:nvSpPr>
        <p:spPr/>
        <p:txBody>
          <a:bodyPr/>
          <a:lstStyle/>
          <a:p>
            <a:fld id="{BC88DAC3-516F-415C-BCC5-3289038962CA}" type="slidenum">
              <a:rPr lang="fa-IR" smtClean="0"/>
              <a:t>17</a:t>
            </a:fld>
            <a:endParaRPr lang="fa-IR"/>
          </a:p>
        </p:txBody>
      </p:sp>
    </p:spTree>
    <p:extLst>
      <p:ext uri="{BB962C8B-B14F-4D97-AF65-F5344CB8AC3E}">
        <p14:creationId xmlns:p14="http://schemas.microsoft.com/office/powerpoint/2010/main" val="207295098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609600" y="404664"/>
            <a:ext cx="7924800" cy="652934"/>
          </a:xfrm>
        </p:spPr>
        <p:txBody>
          <a:bodyPr>
            <a:normAutofit/>
          </a:bodyPr>
          <a:lstStyle/>
          <a:p>
            <a:pPr algn="ctr"/>
            <a:r>
              <a:rPr lang="fa-IR" sz="4000" dirty="0" smtClean="0">
                <a:solidFill>
                  <a:srgbClr val="FF0000"/>
                </a:solidFill>
                <a:cs typeface="B Titr" panose="00000700000000000000" pitchFamily="2" charset="-78"/>
              </a:rPr>
              <a:t>عوامل مربوط به راننده</a:t>
            </a:r>
            <a:endParaRPr lang="fa-IR" sz="4000" dirty="0">
              <a:solidFill>
                <a:srgbClr val="FF0000"/>
              </a:solidFill>
              <a:cs typeface="B Titr" panose="00000700000000000000" pitchFamily="2" charset="-78"/>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59621752"/>
              </p:ext>
            </p:extLst>
          </p:nvPr>
        </p:nvGraphicFramePr>
        <p:xfrm>
          <a:off x="628650" y="1268413"/>
          <a:ext cx="7886700" cy="3312714"/>
        </p:xfrm>
        <a:graphic>
          <a:graphicData uri="http://schemas.openxmlformats.org/drawingml/2006/table">
            <a:tbl>
              <a:tblPr rtl="1" firstRow="1" bandRow="1">
                <a:tableStyleId>{5C22544A-7EE6-4342-B048-85BDC9FD1C3A}</a:tableStyleId>
              </a:tblPr>
              <a:tblGrid>
                <a:gridCol w="2813670"/>
                <a:gridCol w="5073030"/>
              </a:tblGrid>
              <a:tr h="534900">
                <a:tc>
                  <a:txBody>
                    <a:bodyPr/>
                    <a:lstStyle/>
                    <a:p>
                      <a:pPr algn="ctr" rtl="1"/>
                      <a:r>
                        <a:rPr lang="fa-IR" dirty="0" smtClean="0">
                          <a:solidFill>
                            <a:schemeClr val="tx1"/>
                          </a:solidFill>
                          <a:cs typeface="B Titr" panose="00000700000000000000" pitchFamily="2" charset="-78"/>
                        </a:rPr>
                        <a:t>عوامل جسمی</a:t>
                      </a:r>
                      <a:endParaRPr lang="fa-IR" dirty="0">
                        <a:solidFill>
                          <a:schemeClr val="tx1"/>
                        </a:solidFill>
                        <a:cs typeface="B Titr" panose="00000700000000000000" pitchFamily="2" charset="-78"/>
                      </a:endParaRPr>
                    </a:p>
                  </a:txBody>
                  <a:tcPr anchor="ctr">
                    <a:solidFill>
                      <a:schemeClr val="accent1">
                        <a:lumMod val="40000"/>
                        <a:lumOff val="60000"/>
                      </a:schemeClr>
                    </a:solidFill>
                  </a:tcPr>
                </a:tc>
                <a:tc>
                  <a:txBody>
                    <a:bodyPr/>
                    <a:lstStyle/>
                    <a:p>
                      <a:pPr algn="ctr" rtl="1"/>
                      <a:r>
                        <a:rPr lang="fa-IR" dirty="0" smtClean="0">
                          <a:solidFill>
                            <a:srgbClr val="FF0000"/>
                          </a:solidFill>
                          <a:cs typeface="B Titr" panose="00000700000000000000" pitchFamily="2" charset="-78"/>
                        </a:rPr>
                        <a:t>خستگی</a:t>
                      </a:r>
                      <a:r>
                        <a:rPr lang="fa-IR" baseline="0" dirty="0" smtClean="0">
                          <a:solidFill>
                            <a:srgbClr val="FF0000"/>
                          </a:solidFill>
                          <a:cs typeface="B Titr" panose="00000700000000000000" pitchFamily="2" charset="-78"/>
                        </a:rPr>
                        <a:t> و خواب آلودگی</a:t>
                      </a:r>
                      <a:endParaRPr lang="fa-IR" dirty="0">
                        <a:solidFill>
                          <a:srgbClr val="FF0000"/>
                        </a:solidFill>
                        <a:cs typeface="B Titr" panose="00000700000000000000" pitchFamily="2" charset="-78"/>
                      </a:endParaRPr>
                    </a:p>
                  </a:txBody>
                  <a:tcPr anchor="ctr">
                    <a:solidFill>
                      <a:schemeClr val="accent1">
                        <a:lumMod val="40000"/>
                        <a:lumOff val="60000"/>
                      </a:schemeClr>
                    </a:solidFill>
                  </a:tcPr>
                </a:tc>
              </a:tr>
              <a:tr h="902454">
                <a:tc>
                  <a:txBody>
                    <a:bodyPr/>
                    <a:lstStyle/>
                    <a:p>
                      <a:pPr algn="ctr" rtl="1"/>
                      <a:r>
                        <a:rPr lang="fa-IR" sz="1350" b="1" kern="1200" dirty="0" smtClean="0">
                          <a:solidFill>
                            <a:schemeClr val="tx1"/>
                          </a:solidFill>
                          <a:latin typeface="+mn-lt"/>
                          <a:ea typeface="+mn-ea"/>
                          <a:cs typeface="B Titr" panose="00000700000000000000" pitchFamily="2" charset="-78"/>
                        </a:rPr>
                        <a:t>عوامل روان شناختی</a:t>
                      </a:r>
                    </a:p>
                  </a:txBody>
                  <a:tcPr anchor="ctr">
                    <a:solidFill>
                      <a:schemeClr val="accent1">
                        <a:lumMod val="40000"/>
                        <a:lumOff val="60000"/>
                      </a:schemeClr>
                    </a:solidFill>
                  </a:tcPr>
                </a:tc>
                <a:tc>
                  <a:txBody>
                    <a:bodyPr/>
                    <a:lstStyle/>
                    <a:p>
                      <a:pPr algn="ctr" rtl="1"/>
                      <a:r>
                        <a:rPr lang="fa-IR" sz="1350" b="1" kern="1200" dirty="0" smtClean="0">
                          <a:solidFill>
                            <a:srgbClr val="FF0000"/>
                          </a:solidFill>
                          <a:latin typeface="+mn-lt"/>
                          <a:ea typeface="+mn-ea"/>
                          <a:cs typeface="B Titr" panose="00000700000000000000" pitchFamily="2" charset="-78"/>
                        </a:rPr>
                        <a:t>عدم تمرکز کافی راننده(کم تجربگی و مشکلات اقتصادی و سایر مشکلات)- عدم تناسب شغل رانندگی با وضعیت راننده –</a:t>
                      </a:r>
                      <a:r>
                        <a:rPr lang="fa-IR" sz="1350" b="1" kern="1200" baseline="0" dirty="0" smtClean="0">
                          <a:solidFill>
                            <a:srgbClr val="FF0000"/>
                          </a:solidFill>
                          <a:latin typeface="+mn-lt"/>
                          <a:ea typeface="+mn-ea"/>
                          <a:cs typeface="B Titr" panose="00000700000000000000" pitchFamily="2" charset="-78"/>
                        </a:rPr>
                        <a:t> عدم حمایت از رانندگان</a:t>
                      </a:r>
                      <a:endParaRPr lang="fa-IR" sz="1350" b="1" kern="1200" dirty="0">
                        <a:solidFill>
                          <a:srgbClr val="FF0000"/>
                        </a:solidFill>
                        <a:latin typeface="+mn-lt"/>
                        <a:ea typeface="+mn-ea"/>
                        <a:cs typeface="B Titr" panose="00000700000000000000" pitchFamily="2" charset="-78"/>
                      </a:endParaRPr>
                    </a:p>
                  </a:txBody>
                  <a:tcPr anchor="ctr">
                    <a:solidFill>
                      <a:schemeClr val="accent1">
                        <a:lumMod val="40000"/>
                        <a:lumOff val="60000"/>
                      </a:schemeClr>
                    </a:solidFill>
                  </a:tcPr>
                </a:tc>
              </a:tr>
              <a:tr h="1875360">
                <a:tc>
                  <a:txBody>
                    <a:bodyPr/>
                    <a:lstStyle/>
                    <a:p>
                      <a:pPr algn="ctr" rtl="1"/>
                      <a:r>
                        <a:rPr lang="fa-IR" sz="1350" b="1" kern="1200" dirty="0" smtClean="0">
                          <a:solidFill>
                            <a:schemeClr val="tx1"/>
                          </a:solidFill>
                          <a:latin typeface="+mn-lt"/>
                          <a:ea typeface="+mn-ea"/>
                          <a:cs typeface="B Titr" panose="00000700000000000000" pitchFamily="2" charset="-78"/>
                        </a:rPr>
                        <a:t>عوامل فرهنگی</a:t>
                      </a:r>
                      <a:endParaRPr lang="fa-IR" sz="1350" b="1" kern="1200" dirty="0">
                        <a:solidFill>
                          <a:schemeClr val="tx1"/>
                        </a:solidFill>
                        <a:latin typeface="+mn-lt"/>
                        <a:ea typeface="+mn-ea"/>
                        <a:cs typeface="B Titr" panose="00000700000000000000" pitchFamily="2" charset="-78"/>
                      </a:endParaRPr>
                    </a:p>
                  </a:txBody>
                  <a:tcPr anchor="ctr">
                    <a:solidFill>
                      <a:schemeClr val="accent1">
                        <a:lumMod val="40000"/>
                        <a:lumOff val="60000"/>
                      </a:schemeClr>
                    </a:solidFill>
                  </a:tcPr>
                </a:tc>
                <a:tc>
                  <a:txBody>
                    <a:bodyPr/>
                    <a:lstStyle/>
                    <a:p>
                      <a:pPr algn="ctr" rtl="1">
                        <a:lnSpc>
                          <a:spcPct val="150000"/>
                        </a:lnSpc>
                      </a:pPr>
                      <a:r>
                        <a:rPr lang="fa-IR" sz="1350" b="1" kern="1200" dirty="0" smtClean="0">
                          <a:solidFill>
                            <a:srgbClr val="FF0000"/>
                          </a:solidFill>
                          <a:latin typeface="+mn-lt"/>
                          <a:ea typeface="+mn-ea"/>
                          <a:cs typeface="B Titr" panose="00000700000000000000" pitchFamily="2" charset="-78"/>
                        </a:rPr>
                        <a:t>به رخ کشیدن مهارت رانندگی با سرعت رفتن- عدم احساس مسئولیت بعضی رانندگان نسبت به دیگران- عدم توجه به مقررات راهنمایی رانندگی و تابلوهای کنار جاده- نبستن کمربند ایمنی- صحبت کردن با تلفن همراه- مصرف مواد مخدر و الکل توسط رانندگان-</a:t>
                      </a:r>
                      <a:r>
                        <a:rPr lang="fa-IR" sz="1350" b="1" kern="1200" baseline="0" dirty="0" smtClean="0">
                          <a:solidFill>
                            <a:srgbClr val="FF0000"/>
                          </a:solidFill>
                          <a:latin typeface="+mn-lt"/>
                          <a:ea typeface="+mn-ea"/>
                          <a:cs typeface="B Titr" panose="00000700000000000000" pitchFamily="2" charset="-78"/>
                        </a:rPr>
                        <a:t> عدم کنترل خودرو قبل از حرکت</a:t>
                      </a:r>
                      <a:endParaRPr lang="fa-IR" sz="1350" b="1" kern="1200" dirty="0">
                        <a:solidFill>
                          <a:srgbClr val="FF0000"/>
                        </a:solidFill>
                        <a:latin typeface="+mn-lt"/>
                        <a:ea typeface="+mn-ea"/>
                        <a:cs typeface="B Titr" panose="00000700000000000000" pitchFamily="2" charset="-78"/>
                      </a:endParaRPr>
                    </a:p>
                  </a:txBody>
                  <a:tcPr anchor="ctr">
                    <a:solidFill>
                      <a:schemeClr val="accent1">
                        <a:lumMod val="40000"/>
                        <a:lumOff val="60000"/>
                      </a:schemeClr>
                    </a:solidFill>
                  </a:tcPr>
                </a:tc>
              </a:tr>
            </a:tbl>
          </a:graphicData>
        </a:graphic>
      </p:graphicFrame>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3848" y="4908872"/>
            <a:ext cx="3240360" cy="18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Slide Number Placeholder 4"/>
          <p:cNvSpPr>
            <a:spLocks noGrp="1"/>
          </p:cNvSpPr>
          <p:nvPr>
            <p:ph type="sldNum" sz="quarter" idx="12"/>
          </p:nvPr>
        </p:nvSpPr>
        <p:spPr/>
        <p:txBody>
          <a:bodyPr/>
          <a:lstStyle/>
          <a:p>
            <a:fld id="{BC88DAC3-516F-415C-BCC5-3289038962CA}" type="slidenum">
              <a:rPr lang="fa-IR" smtClean="0"/>
              <a:t>18</a:t>
            </a:fld>
            <a:endParaRPr lang="fa-IR"/>
          </a:p>
        </p:txBody>
      </p:sp>
    </p:spTree>
    <p:extLst>
      <p:ext uri="{BB962C8B-B14F-4D97-AF65-F5344CB8AC3E}">
        <p14:creationId xmlns:p14="http://schemas.microsoft.com/office/powerpoint/2010/main" val="309301083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609600" y="404664"/>
            <a:ext cx="7924800" cy="652934"/>
          </a:xfrm>
        </p:spPr>
        <p:txBody>
          <a:bodyPr>
            <a:normAutofit/>
          </a:bodyPr>
          <a:lstStyle/>
          <a:p>
            <a:pPr algn="ctr"/>
            <a:r>
              <a:rPr lang="fa-IR" sz="4000" dirty="0" smtClean="0">
                <a:solidFill>
                  <a:srgbClr val="FF0000"/>
                </a:solidFill>
                <a:cs typeface="B Titr" panose="00000700000000000000" pitchFamily="2" charset="-78"/>
              </a:rPr>
              <a:t>عوامل مربوط به وسیله نقلیه</a:t>
            </a:r>
            <a:endParaRPr lang="fa-IR" sz="4000" dirty="0">
              <a:solidFill>
                <a:srgbClr val="FF0000"/>
              </a:solidFill>
              <a:cs typeface="B Titr" panose="00000700000000000000" pitchFamily="2" charset="-78"/>
            </a:endParaRPr>
          </a:p>
        </p:txBody>
      </p:sp>
      <p:sp>
        <p:nvSpPr>
          <p:cNvPr id="2" name="Content Placeholder 1"/>
          <p:cNvSpPr>
            <a:spLocks noGrp="1"/>
          </p:cNvSpPr>
          <p:nvPr>
            <p:ph idx="1"/>
          </p:nvPr>
        </p:nvSpPr>
        <p:spPr>
          <a:xfrm>
            <a:off x="628650" y="1412776"/>
            <a:ext cx="7886700" cy="4764187"/>
          </a:xfrm>
        </p:spPr>
        <p:txBody>
          <a:bodyPr>
            <a:normAutofit/>
          </a:bodyPr>
          <a:lstStyle/>
          <a:p>
            <a:pPr algn="r" rtl="1"/>
            <a:endParaRPr lang="fa-IR" dirty="0" smtClean="0"/>
          </a:p>
          <a:p>
            <a:pPr algn="r" rtl="1"/>
            <a:endParaRPr lang="en-US" dirty="0"/>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1680" y="3573016"/>
            <a:ext cx="5400600" cy="28460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6" name="Content Placeholder 3"/>
          <p:cNvGraphicFramePr>
            <a:graphicFrameLocks/>
          </p:cNvGraphicFramePr>
          <p:nvPr>
            <p:extLst>
              <p:ext uri="{D42A27DB-BD31-4B8C-83A1-F6EECF244321}">
                <p14:modId xmlns:p14="http://schemas.microsoft.com/office/powerpoint/2010/main" val="1101825020"/>
              </p:ext>
            </p:extLst>
          </p:nvPr>
        </p:nvGraphicFramePr>
        <p:xfrm>
          <a:off x="628650" y="1268413"/>
          <a:ext cx="7886700" cy="2520627"/>
        </p:xfrm>
        <a:graphic>
          <a:graphicData uri="http://schemas.openxmlformats.org/drawingml/2006/table">
            <a:tbl>
              <a:tblPr rtl="1" firstRow="1" bandRow="1">
                <a:tableStyleId>{5C22544A-7EE6-4342-B048-85BDC9FD1C3A}</a:tableStyleId>
              </a:tblPr>
              <a:tblGrid>
                <a:gridCol w="2813670"/>
                <a:gridCol w="5073030"/>
              </a:tblGrid>
              <a:tr h="1330227">
                <a:tc>
                  <a:txBody>
                    <a:bodyPr/>
                    <a:lstStyle/>
                    <a:p>
                      <a:pPr algn="ctr" rtl="1"/>
                      <a:r>
                        <a:rPr lang="fa-IR" dirty="0" smtClean="0">
                          <a:solidFill>
                            <a:schemeClr val="tx1"/>
                          </a:solidFill>
                          <a:cs typeface="B Titr" panose="00000700000000000000" pitchFamily="2" charset="-78"/>
                        </a:rPr>
                        <a:t>استاندارد خودرو</a:t>
                      </a:r>
                      <a:endParaRPr lang="fa-IR" dirty="0">
                        <a:solidFill>
                          <a:schemeClr val="tx1"/>
                        </a:solidFill>
                        <a:cs typeface="B Titr" panose="00000700000000000000" pitchFamily="2" charset="-78"/>
                      </a:endParaRPr>
                    </a:p>
                  </a:txBody>
                  <a:tcPr anchor="ctr">
                    <a:solidFill>
                      <a:schemeClr val="accent1">
                        <a:lumMod val="40000"/>
                        <a:lumOff val="60000"/>
                      </a:schemeClr>
                    </a:solidFill>
                  </a:tcPr>
                </a:tc>
                <a:tc>
                  <a:txBody>
                    <a:bodyPr/>
                    <a:lstStyle/>
                    <a:p>
                      <a:pPr algn="ctr" rtl="1"/>
                      <a:r>
                        <a:rPr lang="fa-IR" dirty="0" smtClean="0">
                          <a:solidFill>
                            <a:srgbClr val="FF0000"/>
                          </a:solidFill>
                          <a:cs typeface="B Titr" panose="00000700000000000000" pitchFamily="2" charset="-78"/>
                        </a:rPr>
                        <a:t>کمربندهای</a:t>
                      </a:r>
                      <a:r>
                        <a:rPr lang="fa-IR" baseline="0" dirty="0" smtClean="0">
                          <a:solidFill>
                            <a:srgbClr val="FF0000"/>
                          </a:solidFill>
                          <a:cs typeface="B Titr" panose="00000700000000000000" pitchFamily="2" charset="-78"/>
                        </a:rPr>
                        <a:t> ایمنی غیر استاندارد- استفاده از قطعات نامناسب و غیر استاندارد در خودروها- عدم استحکام بدنه خودروهای داخلی- آیرودینامیک نامناسب خودروها</a:t>
                      </a:r>
                      <a:endParaRPr lang="fa-IR" dirty="0">
                        <a:solidFill>
                          <a:srgbClr val="FF0000"/>
                        </a:solidFill>
                        <a:cs typeface="B Titr" panose="00000700000000000000" pitchFamily="2" charset="-78"/>
                      </a:endParaRPr>
                    </a:p>
                  </a:txBody>
                  <a:tcPr anchor="ctr">
                    <a:solidFill>
                      <a:schemeClr val="accent1">
                        <a:lumMod val="40000"/>
                        <a:lumOff val="60000"/>
                      </a:schemeClr>
                    </a:solidFill>
                  </a:tcPr>
                </a:tc>
              </a:tr>
              <a:tr h="1190400">
                <a:tc>
                  <a:txBody>
                    <a:bodyPr/>
                    <a:lstStyle/>
                    <a:p>
                      <a:pPr algn="ctr" rtl="1"/>
                      <a:r>
                        <a:rPr lang="fa-IR" sz="1350" b="1" kern="1200" dirty="0" smtClean="0">
                          <a:solidFill>
                            <a:schemeClr val="tx1"/>
                          </a:solidFill>
                          <a:latin typeface="+mn-lt"/>
                          <a:ea typeface="+mn-ea"/>
                          <a:cs typeface="B Titr" panose="00000700000000000000" pitchFamily="2" charset="-78"/>
                        </a:rPr>
                        <a:t>فرسودگی قطعات</a:t>
                      </a:r>
                    </a:p>
                  </a:txBody>
                  <a:tcPr anchor="ctr"/>
                </a:tc>
                <a:tc>
                  <a:txBody>
                    <a:bodyPr/>
                    <a:lstStyle/>
                    <a:p>
                      <a:pPr algn="ctr" rtl="1"/>
                      <a:r>
                        <a:rPr lang="fa-IR" sz="1350" b="1" kern="1200" dirty="0" smtClean="0">
                          <a:solidFill>
                            <a:srgbClr val="FF0000"/>
                          </a:solidFill>
                          <a:latin typeface="+mn-lt"/>
                          <a:ea typeface="+mn-ea"/>
                          <a:cs typeface="B Titr" panose="00000700000000000000" pitchFamily="2" charset="-78"/>
                        </a:rPr>
                        <a:t>لاستیک صاف-برف پاک کن خراب-</a:t>
                      </a:r>
                      <a:r>
                        <a:rPr lang="fa-IR" sz="1350" b="1" kern="1200" baseline="0" dirty="0" smtClean="0">
                          <a:solidFill>
                            <a:srgbClr val="FF0000"/>
                          </a:solidFill>
                          <a:latin typeface="+mn-lt"/>
                          <a:ea typeface="+mn-ea"/>
                          <a:cs typeface="B Titr" panose="00000700000000000000" pitchFamily="2" charset="-78"/>
                        </a:rPr>
                        <a:t> مشکلات فنی خودرو</a:t>
                      </a:r>
                      <a:endParaRPr lang="fa-IR" sz="1350" b="1" kern="1200" dirty="0">
                        <a:solidFill>
                          <a:srgbClr val="FF0000"/>
                        </a:solidFill>
                        <a:latin typeface="+mn-lt"/>
                        <a:ea typeface="+mn-ea"/>
                        <a:cs typeface="B Titr" panose="00000700000000000000" pitchFamily="2" charset="-78"/>
                      </a:endParaRPr>
                    </a:p>
                  </a:txBody>
                  <a:tcPr anchor="ctr"/>
                </a:tc>
              </a:tr>
            </a:tbl>
          </a:graphicData>
        </a:graphic>
      </p:graphicFrame>
      <p:sp>
        <p:nvSpPr>
          <p:cNvPr id="3" name="Slide Number Placeholder 2"/>
          <p:cNvSpPr>
            <a:spLocks noGrp="1"/>
          </p:cNvSpPr>
          <p:nvPr>
            <p:ph type="sldNum" sz="quarter" idx="12"/>
          </p:nvPr>
        </p:nvSpPr>
        <p:spPr/>
        <p:txBody>
          <a:bodyPr/>
          <a:lstStyle/>
          <a:p>
            <a:fld id="{BC88DAC3-516F-415C-BCC5-3289038962CA}" type="slidenum">
              <a:rPr lang="fa-IR" smtClean="0"/>
              <a:t>19</a:t>
            </a:fld>
            <a:endParaRPr lang="fa-IR"/>
          </a:p>
        </p:txBody>
      </p:sp>
    </p:spTree>
    <p:extLst>
      <p:ext uri="{BB962C8B-B14F-4D97-AF65-F5344CB8AC3E}">
        <p14:creationId xmlns:p14="http://schemas.microsoft.com/office/powerpoint/2010/main" val="22261284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p:cNvSpPr>
            <a:spLocks noGrp="1"/>
          </p:cNvSpPr>
          <p:nvPr>
            <p:ph type="ctrTitle"/>
          </p:nvPr>
        </p:nvSpPr>
        <p:spPr>
          <a:xfrm>
            <a:off x="602891" y="836712"/>
            <a:ext cx="7772400" cy="768996"/>
          </a:xfrm>
        </p:spPr>
        <p:txBody>
          <a:bodyPr/>
          <a:lstStyle/>
          <a:p>
            <a:r>
              <a:rPr lang="fa-IR" b="1" dirty="0" smtClean="0">
                <a:latin typeface="Calibri"/>
                <a:ea typeface="Calibri"/>
                <a:cs typeface="B Titr" panose="00000700000000000000" pitchFamily="2" charset="-78"/>
              </a:rPr>
              <a:t>گزارش نهایی طرح تحقیقاتی</a:t>
            </a:r>
            <a:endParaRPr lang="fa-IR" dirty="0">
              <a:cs typeface="B Titr" panose="00000700000000000000" pitchFamily="2" charset="-78"/>
            </a:endParaRPr>
          </a:p>
        </p:txBody>
      </p:sp>
      <p:sp>
        <p:nvSpPr>
          <p:cNvPr id="4" name="Subtitle 3"/>
          <p:cNvSpPr>
            <a:spLocks noGrp="1"/>
          </p:cNvSpPr>
          <p:nvPr>
            <p:ph type="subTitle" idx="1"/>
          </p:nvPr>
        </p:nvSpPr>
        <p:spPr>
          <a:xfrm>
            <a:off x="649898" y="2420888"/>
            <a:ext cx="7704489" cy="1270992"/>
          </a:xfrm>
        </p:spPr>
        <p:txBody>
          <a:bodyPr>
            <a:noAutofit/>
          </a:bodyPr>
          <a:lstStyle/>
          <a:p>
            <a:pPr>
              <a:lnSpc>
                <a:spcPct val="150000"/>
              </a:lnSpc>
            </a:pPr>
            <a:r>
              <a:rPr lang="fa-IR" sz="2400" dirty="0">
                <a:solidFill>
                  <a:srgbClr val="FF0000"/>
                </a:solidFill>
                <a:cs typeface="B Titr" pitchFamily="2" charset="-78"/>
              </a:rPr>
              <a:t>تبیین عوامل موثر درانجام رفتارهای پر خطر رانندگی از دیدگاه رانندگان حرفه‌ای </a:t>
            </a:r>
            <a:r>
              <a:rPr lang="fa-IR" sz="2400" dirty="0" smtClean="0">
                <a:solidFill>
                  <a:srgbClr val="FF0000"/>
                </a:solidFill>
                <a:cs typeface="B Titr" pitchFamily="2" charset="-78"/>
              </a:rPr>
              <a:t>درکرمانشاه</a:t>
            </a:r>
            <a:endParaRPr lang="fa-IR" sz="2400" dirty="0">
              <a:solidFill>
                <a:srgbClr val="FF0000"/>
              </a:solidFill>
              <a:cs typeface="B Titr" pitchFamily="2" charset="-78"/>
            </a:endParaRPr>
          </a:p>
        </p:txBody>
      </p:sp>
      <p:sp>
        <p:nvSpPr>
          <p:cNvPr id="5" name="Subtitle 3"/>
          <p:cNvSpPr txBox="1">
            <a:spLocks/>
          </p:cNvSpPr>
          <p:nvPr/>
        </p:nvSpPr>
        <p:spPr>
          <a:xfrm>
            <a:off x="636847" y="2777319"/>
            <a:ext cx="7992888" cy="1296144"/>
          </a:xfrm>
          <a:prstGeom prst="rect">
            <a:avLst/>
          </a:prstGeom>
        </p:spPr>
        <p:txBody>
          <a:bodyPr vert="horz" lIns="91440" tIns="45720" rIns="91440" bIns="45720" rtlCol="0">
            <a:normAutofit/>
          </a:bodyPr>
          <a:lstStyle>
            <a:lvl1pPr marL="0" indent="0" algn="ctr" defTabSz="914400" rtl="1" eaLnBrk="1" latinLnBrk="0" hangingPunct="1">
              <a:lnSpc>
                <a:spcPct val="100000"/>
              </a:lnSpc>
              <a:spcBef>
                <a:spcPct val="20000"/>
              </a:spcBef>
              <a:spcAft>
                <a:spcPts val="600"/>
              </a:spcAft>
              <a:buClr>
                <a:schemeClr val="tx2"/>
              </a:buClr>
              <a:buFont typeface="Arial" pitchFamily="34" charset="0"/>
              <a:buNone/>
              <a:defRPr sz="1700" kern="1200" spc="30" baseline="0">
                <a:solidFill>
                  <a:schemeClr val="tx2"/>
                </a:solidFill>
                <a:latin typeface="+mn-lt"/>
                <a:ea typeface="+mn-ea"/>
                <a:cs typeface="+mn-cs"/>
              </a:defRPr>
            </a:lvl1pPr>
            <a:lvl2pPr marL="457200" indent="0" algn="ctr" defTabSz="914400" rtl="1" eaLnBrk="1" latinLnBrk="0" hangingPunct="1">
              <a:lnSpc>
                <a:spcPct val="100000"/>
              </a:lnSpc>
              <a:spcBef>
                <a:spcPct val="20000"/>
              </a:spcBef>
              <a:spcAft>
                <a:spcPts val="600"/>
              </a:spcAft>
              <a:buClr>
                <a:schemeClr val="tx2"/>
              </a:buClr>
              <a:buFont typeface="Arial" pitchFamily="34" charset="0"/>
              <a:buNone/>
              <a:defRPr sz="1700" kern="1200" spc="30" baseline="0">
                <a:solidFill>
                  <a:schemeClr val="tx1">
                    <a:tint val="75000"/>
                  </a:schemeClr>
                </a:solidFill>
                <a:latin typeface="+mn-lt"/>
                <a:ea typeface="+mn-ea"/>
                <a:cs typeface="+mn-cs"/>
              </a:defRPr>
            </a:lvl2pPr>
            <a:lvl3pPr marL="914400" indent="0" algn="ctr" defTabSz="914400" rtl="1" eaLnBrk="1" latinLnBrk="0" hangingPunct="1">
              <a:lnSpc>
                <a:spcPct val="100000"/>
              </a:lnSpc>
              <a:spcBef>
                <a:spcPct val="20000"/>
              </a:spcBef>
              <a:spcAft>
                <a:spcPts val="600"/>
              </a:spcAft>
              <a:buClr>
                <a:schemeClr val="tx2"/>
              </a:buClr>
              <a:buFont typeface="Arial" pitchFamily="34" charset="0"/>
              <a:buNone/>
              <a:defRPr sz="1700" kern="1200" spc="30" baseline="0">
                <a:solidFill>
                  <a:schemeClr val="tx1">
                    <a:tint val="75000"/>
                  </a:schemeClr>
                </a:solidFill>
                <a:latin typeface="+mn-lt"/>
                <a:ea typeface="+mn-ea"/>
                <a:cs typeface="+mn-cs"/>
              </a:defRPr>
            </a:lvl3pPr>
            <a:lvl4pPr marL="1371600" indent="0" algn="ctr" defTabSz="914400" rtl="1" eaLnBrk="1" latinLnBrk="0" hangingPunct="1">
              <a:lnSpc>
                <a:spcPct val="100000"/>
              </a:lnSpc>
              <a:spcBef>
                <a:spcPct val="20000"/>
              </a:spcBef>
              <a:spcAft>
                <a:spcPts val="600"/>
              </a:spcAft>
              <a:buClr>
                <a:schemeClr val="tx2"/>
              </a:buClr>
              <a:buFont typeface="Arial" pitchFamily="34" charset="0"/>
              <a:buNone/>
              <a:defRPr sz="1700" kern="1200" spc="30" baseline="0">
                <a:solidFill>
                  <a:schemeClr val="tx1">
                    <a:tint val="75000"/>
                  </a:schemeClr>
                </a:solidFill>
                <a:latin typeface="+mn-lt"/>
                <a:ea typeface="+mn-ea"/>
                <a:cs typeface="+mn-cs"/>
              </a:defRPr>
            </a:lvl4pPr>
            <a:lvl5pPr marL="1828800" indent="0" algn="ctr" defTabSz="914400" rtl="1" eaLnBrk="1" latinLnBrk="0" hangingPunct="1">
              <a:lnSpc>
                <a:spcPct val="100000"/>
              </a:lnSpc>
              <a:spcBef>
                <a:spcPct val="20000"/>
              </a:spcBef>
              <a:spcAft>
                <a:spcPts val="600"/>
              </a:spcAft>
              <a:buClr>
                <a:schemeClr val="tx2"/>
              </a:buClr>
              <a:buFont typeface="Arial" pitchFamily="34" charset="0"/>
              <a:buNone/>
              <a:defRPr sz="1700" kern="1200" spc="30" baseline="0">
                <a:solidFill>
                  <a:schemeClr val="tx1">
                    <a:tint val="75000"/>
                  </a:schemeClr>
                </a:solidFill>
                <a:latin typeface="+mn-lt"/>
                <a:ea typeface="+mn-ea"/>
                <a:cs typeface="+mn-cs"/>
              </a:defRPr>
            </a:lvl5pPr>
            <a:lvl6pPr marL="2286000" indent="0" algn="ctr" defTabSz="914400" rtl="1" eaLnBrk="1" latinLnBrk="0" hangingPunct="1">
              <a:lnSpc>
                <a:spcPct val="100000"/>
              </a:lnSpc>
              <a:spcBef>
                <a:spcPct val="20000"/>
              </a:spcBef>
              <a:spcAft>
                <a:spcPts val="600"/>
              </a:spcAft>
              <a:buClr>
                <a:schemeClr val="tx2"/>
              </a:buClr>
              <a:buFont typeface="Arial" pitchFamily="34" charset="0"/>
              <a:buNone/>
              <a:defRPr sz="1700" kern="1200">
                <a:solidFill>
                  <a:schemeClr val="tx1">
                    <a:tint val="75000"/>
                  </a:schemeClr>
                </a:solidFill>
                <a:latin typeface="+mn-lt"/>
                <a:ea typeface="+mn-ea"/>
                <a:cs typeface="+mn-cs"/>
              </a:defRPr>
            </a:lvl6pPr>
            <a:lvl7pPr marL="2743200" indent="0" algn="ctr" defTabSz="914400" rtl="1" eaLnBrk="1" latinLnBrk="0" hangingPunct="1">
              <a:lnSpc>
                <a:spcPct val="100000"/>
              </a:lnSpc>
              <a:spcBef>
                <a:spcPct val="20000"/>
              </a:spcBef>
              <a:spcAft>
                <a:spcPts val="600"/>
              </a:spcAft>
              <a:buClr>
                <a:schemeClr val="tx2"/>
              </a:buClr>
              <a:buFont typeface="Arial" pitchFamily="34" charset="0"/>
              <a:buNone/>
              <a:defRPr sz="1700" kern="1200">
                <a:solidFill>
                  <a:schemeClr val="tx1">
                    <a:tint val="75000"/>
                  </a:schemeClr>
                </a:solidFill>
                <a:latin typeface="+mn-lt"/>
                <a:ea typeface="+mn-ea"/>
                <a:cs typeface="+mn-cs"/>
              </a:defRPr>
            </a:lvl7pPr>
            <a:lvl8pPr marL="3200400" indent="0" algn="ctr" defTabSz="914400" rtl="1" eaLnBrk="1" latinLnBrk="0" hangingPunct="1">
              <a:lnSpc>
                <a:spcPct val="100000"/>
              </a:lnSpc>
              <a:spcBef>
                <a:spcPct val="20000"/>
              </a:spcBef>
              <a:spcAft>
                <a:spcPts val="600"/>
              </a:spcAft>
              <a:buClr>
                <a:schemeClr val="tx2"/>
              </a:buClr>
              <a:buFont typeface="Arial" pitchFamily="34" charset="0"/>
              <a:buNone/>
              <a:defRPr sz="1700" kern="1200">
                <a:solidFill>
                  <a:schemeClr val="tx1">
                    <a:tint val="75000"/>
                  </a:schemeClr>
                </a:solidFill>
                <a:latin typeface="+mn-lt"/>
                <a:ea typeface="+mn-ea"/>
                <a:cs typeface="+mn-cs"/>
              </a:defRPr>
            </a:lvl8pPr>
            <a:lvl9pPr marL="3657600" indent="0" algn="ctr" defTabSz="914400" rtl="1" eaLnBrk="1" latinLnBrk="0" hangingPunct="1">
              <a:lnSpc>
                <a:spcPct val="100000"/>
              </a:lnSpc>
              <a:spcBef>
                <a:spcPct val="20000"/>
              </a:spcBef>
              <a:spcAft>
                <a:spcPts val="600"/>
              </a:spcAft>
              <a:buClr>
                <a:schemeClr val="tx2"/>
              </a:buClr>
              <a:buFont typeface="Arial" pitchFamily="34" charset="0"/>
              <a:buNone/>
              <a:defRPr sz="1700" kern="1200">
                <a:solidFill>
                  <a:schemeClr val="tx1">
                    <a:tint val="75000"/>
                  </a:schemeClr>
                </a:solidFill>
                <a:latin typeface="+mn-lt"/>
                <a:ea typeface="+mn-ea"/>
                <a:cs typeface="+mn-cs"/>
              </a:defRPr>
            </a:lvl9pPr>
          </a:lstStyle>
          <a:p>
            <a:endParaRPr lang="fa-IR" sz="1800" dirty="0">
              <a:cs typeface="B Titr" pitchFamily="2" charset="-78"/>
            </a:endParaRPr>
          </a:p>
        </p:txBody>
      </p:sp>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0291" y="4653136"/>
            <a:ext cx="2286000" cy="2000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lide Number Placeholder 2"/>
          <p:cNvSpPr>
            <a:spLocks noGrp="1"/>
          </p:cNvSpPr>
          <p:nvPr>
            <p:ph type="sldNum" sz="quarter" idx="12"/>
          </p:nvPr>
        </p:nvSpPr>
        <p:spPr/>
        <p:txBody>
          <a:bodyPr/>
          <a:lstStyle/>
          <a:p>
            <a:fld id="{BC88DAC3-516F-415C-BCC5-3289038962CA}" type="slidenum">
              <a:rPr lang="fa-IR" smtClean="0"/>
              <a:t>2</a:t>
            </a:fld>
            <a:endParaRPr lang="fa-IR"/>
          </a:p>
        </p:txBody>
      </p:sp>
    </p:spTree>
    <p:extLst>
      <p:ext uri="{BB962C8B-B14F-4D97-AF65-F5344CB8AC3E}">
        <p14:creationId xmlns:p14="http://schemas.microsoft.com/office/powerpoint/2010/main" val="316885150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609600" y="404664"/>
            <a:ext cx="7924800" cy="652934"/>
          </a:xfrm>
        </p:spPr>
        <p:txBody>
          <a:bodyPr>
            <a:normAutofit fontScale="90000"/>
          </a:bodyPr>
          <a:lstStyle/>
          <a:p>
            <a:pPr algn="ctr"/>
            <a:r>
              <a:rPr lang="fa-IR" sz="4000" dirty="0" smtClean="0">
                <a:solidFill>
                  <a:srgbClr val="FF0000"/>
                </a:solidFill>
                <a:cs typeface="B Titr" panose="00000700000000000000" pitchFamily="2" charset="-78"/>
              </a:rPr>
              <a:t>عوامل مربوط به مسیرهای رانندگی و جاده ها</a:t>
            </a:r>
            <a:endParaRPr lang="fa-IR" sz="4000" dirty="0">
              <a:solidFill>
                <a:srgbClr val="FF0000"/>
              </a:solidFill>
              <a:cs typeface="B Titr" panose="00000700000000000000" pitchFamily="2" charset="-78"/>
            </a:endParaRPr>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1193070475"/>
              </p:ext>
            </p:extLst>
          </p:nvPr>
        </p:nvGraphicFramePr>
        <p:xfrm>
          <a:off x="628650" y="1412874"/>
          <a:ext cx="7886700" cy="2160142"/>
        </p:xfrm>
        <a:graphic>
          <a:graphicData uri="http://schemas.openxmlformats.org/drawingml/2006/table">
            <a:tbl>
              <a:tblPr rtl="1" firstRow="1" bandRow="1">
                <a:tableStyleId>{5C22544A-7EE6-4342-B048-85BDC9FD1C3A}</a:tableStyleId>
              </a:tblPr>
              <a:tblGrid>
                <a:gridCol w="3943350"/>
                <a:gridCol w="3943350"/>
              </a:tblGrid>
              <a:tr h="1297007">
                <a:tc>
                  <a:txBody>
                    <a:bodyPr/>
                    <a:lstStyle/>
                    <a:p>
                      <a:pPr algn="ctr" rtl="1"/>
                      <a:r>
                        <a:rPr lang="fa-IR" dirty="0" smtClean="0">
                          <a:solidFill>
                            <a:schemeClr val="tx1"/>
                          </a:solidFill>
                          <a:cs typeface="B Titr" panose="00000700000000000000" pitchFamily="2" charset="-78"/>
                        </a:rPr>
                        <a:t>عوامل</a:t>
                      </a:r>
                      <a:r>
                        <a:rPr lang="fa-IR" baseline="0" dirty="0" smtClean="0">
                          <a:solidFill>
                            <a:schemeClr val="tx1"/>
                          </a:solidFill>
                          <a:cs typeface="B Titr" panose="00000700000000000000" pitchFamily="2" charset="-78"/>
                        </a:rPr>
                        <a:t> مربوط به استاندارد جاده ها</a:t>
                      </a:r>
                      <a:endParaRPr lang="fa-IR" dirty="0">
                        <a:solidFill>
                          <a:schemeClr val="tx1"/>
                        </a:solidFill>
                        <a:cs typeface="B Titr" panose="00000700000000000000" pitchFamily="2" charset="-78"/>
                      </a:endParaRPr>
                    </a:p>
                  </a:txBody>
                  <a:tcPr anchor="ctr">
                    <a:solidFill>
                      <a:schemeClr val="accent1">
                        <a:lumMod val="40000"/>
                        <a:lumOff val="60000"/>
                      </a:schemeClr>
                    </a:solidFill>
                  </a:tcPr>
                </a:tc>
                <a:tc>
                  <a:txBody>
                    <a:bodyPr/>
                    <a:lstStyle/>
                    <a:p>
                      <a:pPr algn="ctr" rtl="1"/>
                      <a:r>
                        <a:rPr lang="fa-IR" dirty="0" smtClean="0">
                          <a:solidFill>
                            <a:srgbClr val="FF0000"/>
                          </a:solidFill>
                          <a:cs typeface="B Titr" panose="00000700000000000000" pitchFamily="2" charset="-78"/>
                        </a:rPr>
                        <a:t>باریک بودن جاده-وجودپیچ</a:t>
                      </a:r>
                      <a:r>
                        <a:rPr lang="fa-IR" baseline="0" dirty="0" smtClean="0">
                          <a:solidFill>
                            <a:srgbClr val="FF0000"/>
                          </a:solidFill>
                          <a:cs typeface="B Titr" panose="00000700000000000000" pitchFamily="2" charset="-78"/>
                        </a:rPr>
                        <a:t> های خطرناک- عدم وجود مانع در کناره های برخی از جاده های خطرناک-</a:t>
                      </a:r>
                      <a:r>
                        <a:rPr lang="fa-IR" dirty="0" smtClean="0">
                          <a:solidFill>
                            <a:srgbClr val="FF0000"/>
                          </a:solidFill>
                          <a:cs typeface="B Titr" panose="00000700000000000000" pitchFamily="2" charset="-78"/>
                        </a:rPr>
                        <a:t> آسفالت نامناسب جاده- دست اندازهای نابجا</a:t>
                      </a:r>
                      <a:r>
                        <a:rPr lang="fa-IR" baseline="0" dirty="0" smtClean="0">
                          <a:solidFill>
                            <a:srgbClr val="FF0000"/>
                          </a:solidFill>
                          <a:cs typeface="B Titr" panose="00000700000000000000" pitchFamily="2" charset="-78"/>
                        </a:rPr>
                        <a:t> و غیر استاندارد</a:t>
                      </a:r>
                      <a:endParaRPr lang="fa-IR" dirty="0" smtClean="0">
                        <a:solidFill>
                          <a:srgbClr val="FF0000"/>
                        </a:solidFill>
                        <a:cs typeface="B Titr" panose="00000700000000000000" pitchFamily="2" charset="-78"/>
                      </a:endParaRPr>
                    </a:p>
                  </a:txBody>
                  <a:tcPr anchor="ctr">
                    <a:solidFill>
                      <a:schemeClr val="accent1">
                        <a:lumMod val="40000"/>
                        <a:lumOff val="60000"/>
                      </a:schemeClr>
                    </a:solidFill>
                  </a:tcPr>
                </a:tc>
              </a:tr>
              <a:tr h="863135">
                <a:tc>
                  <a:txBody>
                    <a:bodyPr/>
                    <a:lstStyle/>
                    <a:p>
                      <a:pPr algn="ctr" rtl="1"/>
                      <a:r>
                        <a:rPr lang="fa-IR" dirty="0" smtClean="0">
                          <a:cs typeface="B Titr" panose="00000700000000000000" pitchFamily="2" charset="-78"/>
                        </a:rPr>
                        <a:t>عوامل مربوط به هشدارهای لازم در جاد ها</a:t>
                      </a:r>
                      <a:endParaRPr lang="fa-IR" dirty="0">
                        <a:cs typeface="B Titr" panose="00000700000000000000" pitchFamily="2" charset="-78"/>
                      </a:endParaRPr>
                    </a:p>
                  </a:txBody>
                  <a:tcPr anchor="ctr">
                    <a:solidFill>
                      <a:schemeClr val="accent1">
                        <a:lumMod val="40000"/>
                        <a:lumOff val="60000"/>
                      </a:schemeClr>
                    </a:solidFill>
                  </a:tcPr>
                </a:tc>
                <a:tc>
                  <a:txBody>
                    <a:bodyPr/>
                    <a:lstStyle/>
                    <a:p>
                      <a:pPr algn="ctr" rtl="1"/>
                      <a:endParaRPr lang="fa-IR" dirty="0" smtClean="0">
                        <a:solidFill>
                          <a:srgbClr val="FF0000"/>
                        </a:solidFill>
                        <a:cs typeface="B Titr" panose="00000700000000000000" pitchFamily="2" charset="-78"/>
                      </a:endParaRPr>
                    </a:p>
                    <a:p>
                      <a:pPr algn="ctr" rtl="1"/>
                      <a:r>
                        <a:rPr lang="fa-IR" dirty="0" smtClean="0">
                          <a:solidFill>
                            <a:srgbClr val="FF0000"/>
                          </a:solidFill>
                          <a:cs typeface="B Titr" panose="00000700000000000000" pitchFamily="2" charset="-78"/>
                        </a:rPr>
                        <a:t>کم بودن تابلوهای</a:t>
                      </a:r>
                      <a:r>
                        <a:rPr lang="fa-IR" baseline="0" dirty="0" smtClean="0">
                          <a:solidFill>
                            <a:srgbClr val="FF0000"/>
                          </a:solidFill>
                          <a:cs typeface="B Titr" panose="00000700000000000000" pitchFamily="2" charset="-78"/>
                        </a:rPr>
                        <a:t> هشدار دهنده- نامناسب بودن تابلوهای موجود(قدیمی بودن)-</a:t>
                      </a:r>
                      <a:endParaRPr lang="fa-IR" dirty="0" smtClean="0">
                        <a:solidFill>
                          <a:srgbClr val="FF0000"/>
                        </a:solidFill>
                        <a:cs typeface="B Titr" panose="00000700000000000000" pitchFamily="2" charset="-78"/>
                      </a:endParaRPr>
                    </a:p>
                  </a:txBody>
                  <a:tcPr anchor="ctr">
                    <a:solidFill>
                      <a:schemeClr val="accent1">
                        <a:lumMod val="40000"/>
                        <a:lumOff val="60000"/>
                      </a:schemeClr>
                    </a:solidFill>
                  </a:tcPr>
                </a:tc>
              </a:tr>
            </a:tbl>
          </a:graphicData>
        </a:graphic>
      </p:graphicFrame>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4005064"/>
            <a:ext cx="7053263" cy="25848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fld id="{BC88DAC3-516F-415C-BCC5-3289038962CA}" type="slidenum">
              <a:rPr lang="fa-IR" smtClean="0"/>
              <a:t>20</a:t>
            </a:fld>
            <a:endParaRPr lang="fa-IR"/>
          </a:p>
        </p:txBody>
      </p:sp>
    </p:spTree>
    <p:extLst>
      <p:ext uri="{BB962C8B-B14F-4D97-AF65-F5344CB8AC3E}">
        <p14:creationId xmlns:p14="http://schemas.microsoft.com/office/powerpoint/2010/main" val="270884864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609600" y="404664"/>
            <a:ext cx="7924800" cy="652934"/>
          </a:xfrm>
        </p:spPr>
        <p:txBody>
          <a:bodyPr>
            <a:normAutofit fontScale="90000"/>
          </a:bodyPr>
          <a:lstStyle/>
          <a:p>
            <a:pPr algn="ctr"/>
            <a:r>
              <a:rPr lang="fa-IR" sz="4000" dirty="0" smtClean="0">
                <a:solidFill>
                  <a:srgbClr val="FF0000"/>
                </a:solidFill>
                <a:cs typeface="B Titr" panose="00000700000000000000" pitchFamily="2" charset="-78"/>
              </a:rPr>
              <a:t>عوامل مربوط به قوانین و مقررات و نحوه نظارت</a:t>
            </a:r>
            <a:endParaRPr lang="fa-IR" sz="4000" dirty="0">
              <a:solidFill>
                <a:srgbClr val="FF0000"/>
              </a:solidFill>
              <a:cs typeface="B Titr" panose="00000700000000000000" pitchFamily="2" charset="-78"/>
            </a:endParaRPr>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1182513167"/>
              </p:ext>
            </p:extLst>
          </p:nvPr>
        </p:nvGraphicFramePr>
        <p:xfrm>
          <a:off x="628650" y="1268412"/>
          <a:ext cx="7886700" cy="1800548"/>
        </p:xfrm>
        <a:graphic>
          <a:graphicData uri="http://schemas.openxmlformats.org/drawingml/2006/table">
            <a:tbl>
              <a:tblPr rtl="1" firstRow="1" bandRow="1">
                <a:tableStyleId>{5C22544A-7EE6-4342-B048-85BDC9FD1C3A}</a:tableStyleId>
              </a:tblPr>
              <a:tblGrid>
                <a:gridCol w="3943350"/>
                <a:gridCol w="3943350"/>
              </a:tblGrid>
              <a:tr h="747397">
                <a:tc>
                  <a:txBody>
                    <a:bodyPr/>
                    <a:lstStyle/>
                    <a:p>
                      <a:pPr algn="ctr" rtl="1"/>
                      <a:r>
                        <a:rPr lang="fa-IR" sz="1350" kern="1200" baseline="0" dirty="0" smtClean="0">
                          <a:solidFill>
                            <a:schemeClr val="tx1"/>
                          </a:solidFill>
                          <a:latin typeface="+mn-lt"/>
                          <a:ea typeface="+mn-ea"/>
                          <a:cs typeface="B Titr" panose="00000700000000000000" pitchFamily="2" charset="-78"/>
                        </a:rPr>
                        <a:t>رفتارهای پلیس</a:t>
                      </a:r>
                      <a:endParaRPr lang="fa-IR" sz="1350" kern="1200" baseline="0" dirty="0">
                        <a:solidFill>
                          <a:schemeClr val="tx1"/>
                        </a:solidFill>
                        <a:latin typeface="+mn-lt"/>
                        <a:ea typeface="+mn-ea"/>
                        <a:cs typeface="B Titr" panose="00000700000000000000" pitchFamily="2" charset="-78"/>
                      </a:endParaRPr>
                    </a:p>
                  </a:txBody>
                  <a:tcPr anchor="ctr">
                    <a:solidFill>
                      <a:schemeClr val="accent1">
                        <a:lumMod val="40000"/>
                        <a:lumOff val="60000"/>
                      </a:schemeClr>
                    </a:solidFill>
                  </a:tcPr>
                </a:tc>
                <a:tc>
                  <a:txBody>
                    <a:bodyPr/>
                    <a:lstStyle/>
                    <a:p>
                      <a:pPr algn="ctr" rtl="1"/>
                      <a:r>
                        <a:rPr lang="fa-IR" dirty="0" smtClean="0">
                          <a:solidFill>
                            <a:srgbClr val="FF0000"/>
                          </a:solidFill>
                          <a:cs typeface="B Titr" panose="00000700000000000000" pitchFamily="2" charset="-78"/>
                        </a:rPr>
                        <a:t>رفتارهای نامناسب پلیس- پلیس نامحسوس- حضور</a:t>
                      </a:r>
                      <a:r>
                        <a:rPr lang="fa-IR" baseline="0" dirty="0" smtClean="0">
                          <a:solidFill>
                            <a:srgbClr val="FF0000"/>
                          </a:solidFill>
                          <a:cs typeface="B Titr" panose="00000700000000000000" pitchFamily="2" charset="-78"/>
                        </a:rPr>
                        <a:t> نامناسب پلیس</a:t>
                      </a:r>
                      <a:endParaRPr lang="fa-IR" dirty="0">
                        <a:solidFill>
                          <a:srgbClr val="FF0000"/>
                        </a:solidFill>
                        <a:cs typeface="B Titr" panose="00000700000000000000" pitchFamily="2" charset="-78"/>
                      </a:endParaRPr>
                    </a:p>
                  </a:txBody>
                  <a:tcPr anchor="ctr">
                    <a:solidFill>
                      <a:schemeClr val="accent1">
                        <a:lumMod val="40000"/>
                        <a:lumOff val="60000"/>
                      </a:schemeClr>
                    </a:solidFill>
                  </a:tcPr>
                </a:tc>
              </a:tr>
              <a:tr h="1053151">
                <a:tc>
                  <a:txBody>
                    <a:bodyPr/>
                    <a:lstStyle/>
                    <a:p>
                      <a:pPr algn="ctr" rtl="1"/>
                      <a:r>
                        <a:rPr lang="fa-IR" sz="1350" kern="1200" baseline="0" dirty="0" smtClean="0">
                          <a:solidFill>
                            <a:schemeClr val="tx1"/>
                          </a:solidFill>
                          <a:latin typeface="+mn-lt"/>
                          <a:ea typeface="+mn-ea"/>
                          <a:cs typeface="B Titr" panose="00000700000000000000" pitchFamily="2" charset="-78"/>
                        </a:rPr>
                        <a:t>قوانین راهنمایی و رانندگی</a:t>
                      </a:r>
                      <a:endParaRPr lang="fa-IR" sz="1350" kern="1200" baseline="0" dirty="0">
                        <a:solidFill>
                          <a:schemeClr val="tx1"/>
                        </a:solidFill>
                        <a:latin typeface="+mn-lt"/>
                        <a:ea typeface="+mn-ea"/>
                        <a:cs typeface="B Titr" panose="00000700000000000000" pitchFamily="2" charset="-78"/>
                      </a:endParaRPr>
                    </a:p>
                  </a:txBody>
                  <a:tcPr anchor="ctr">
                    <a:solidFill>
                      <a:schemeClr val="accent1">
                        <a:lumMod val="40000"/>
                        <a:lumOff val="60000"/>
                      </a:schemeClr>
                    </a:solidFill>
                  </a:tcPr>
                </a:tc>
                <a:tc>
                  <a:txBody>
                    <a:bodyPr/>
                    <a:lstStyle/>
                    <a:p>
                      <a:pPr algn="ctr" rtl="1"/>
                      <a:r>
                        <a:rPr lang="fa-IR" dirty="0" smtClean="0">
                          <a:solidFill>
                            <a:srgbClr val="FF0000"/>
                          </a:solidFill>
                          <a:cs typeface="B Titr" panose="00000700000000000000" pitchFamily="2" charset="-78"/>
                        </a:rPr>
                        <a:t>تغییر</a:t>
                      </a:r>
                      <a:r>
                        <a:rPr lang="fa-IR" baseline="0" dirty="0" smtClean="0">
                          <a:solidFill>
                            <a:srgbClr val="FF0000"/>
                          </a:solidFill>
                          <a:cs typeface="B Titr" panose="00000700000000000000" pitchFamily="2" charset="-78"/>
                        </a:rPr>
                        <a:t> قوانین راهنمایی و رانندگی- سخت گیری در دادن گواهینامه- سخت گیری در صدور مجوز برای رانندگان وسائط نقلیه عمومی</a:t>
                      </a:r>
                      <a:endParaRPr lang="fa-IR" dirty="0">
                        <a:solidFill>
                          <a:srgbClr val="FF0000"/>
                        </a:solidFill>
                        <a:cs typeface="B Titr" panose="00000700000000000000" pitchFamily="2" charset="-78"/>
                      </a:endParaRPr>
                    </a:p>
                  </a:txBody>
                  <a:tcPr anchor="ctr">
                    <a:solidFill>
                      <a:schemeClr val="accent1">
                        <a:lumMod val="40000"/>
                        <a:lumOff val="60000"/>
                      </a:schemeClr>
                    </a:solidFill>
                  </a:tcPr>
                </a:tc>
              </a:tr>
            </a:tbl>
          </a:graphicData>
        </a:graphic>
      </p:graphicFrame>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11760" y="3645024"/>
            <a:ext cx="4602088" cy="28264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fld id="{BC88DAC3-516F-415C-BCC5-3289038962CA}" type="slidenum">
              <a:rPr lang="fa-IR" smtClean="0"/>
              <a:t>21</a:t>
            </a:fld>
            <a:endParaRPr lang="fa-IR"/>
          </a:p>
        </p:txBody>
      </p:sp>
    </p:spTree>
    <p:extLst>
      <p:ext uri="{BB962C8B-B14F-4D97-AF65-F5344CB8AC3E}">
        <p14:creationId xmlns:p14="http://schemas.microsoft.com/office/powerpoint/2010/main" val="269937686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609600" y="260648"/>
            <a:ext cx="7924800" cy="648072"/>
          </a:xfrm>
        </p:spPr>
        <p:txBody>
          <a:bodyPr>
            <a:normAutofit/>
          </a:bodyPr>
          <a:lstStyle/>
          <a:p>
            <a:pPr algn="ctr"/>
            <a:r>
              <a:rPr lang="fa-IR" sz="4000" dirty="0" smtClean="0">
                <a:solidFill>
                  <a:srgbClr val="FF0000"/>
                </a:solidFill>
                <a:cs typeface="B Titr" panose="00000700000000000000" pitchFamily="2" charset="-78"/>
              </a:rPr>
              <a:t>بحث و نتیجه گیری</a:t>
            </a:r>
            <a:endParaRPr lang="fa-IR" sz="4000" dirty="0">
              <a:solidFill>
                <a:srgbClr val="FF0000"/>
              </a:solidFill>
              <a:cs typeface="B Titr" panose="00000700000000000000" pitchFamily="2" charset="-78"/>
            </a:endParaRPr>
          </a:p>
        </p:txBody>
      </p:sp>
      <p:sp>
        <p:nvSpPr>
          <p:cNvPr id="2" name="Content Placeholder 1"/>
          <p:cNvSpPr>
            <a:spLocks noGrp="1"/>
          </p:cNvSpPr>
          <p:nvPr>
            <p:ph idx="1"/>
          </p:nvPr>
        </p:nvSpPr>
        <p:spPr>
          <a:xfrm>
            <a:off x="628650" y="908720"/>
            <a:ext cx="7886700" cy="5400600"/>
          </a:xfrm>
        </p:spPr>
        <p:txBody>
          <a:bodyPr>
            <a:normAutofit/>
          </a:bodyPr>
          <a:lstStyle/>
          <a:p>
            <a:pPr marL="0" marR="0" algn="justLow" rtl="1">
              <a:lnSpc>
                <a:spcPct val="150000"/>
              </a:lnSpc>
              <a:spcBef>
                <a:spcPts val="0"/>
              </a:spcBef>
              <a:spcAft>
                <a:spcPts val="800"/>
              </a:spcAft>
            </a:pPr>
            <a:r>
              <a:rPr lang="fa-IR" sz="3200" b="1" dirty="0" smtClean="0">
                <a:solidFill>
                  <a:srgbClr val="000000"/>
                </a:solidFill>
                <a:effectLst/>
                <a:latin typeface="Arial" panose="020B0604020202020204" pitchFamily="34" charset="0"/>
                <a:ea typeface="SimSun" panose="02010600030101010101" pitchFamily="2" charset="-122"/>
                <a:cs typeface="B Titr" panose="00000700000000000000" pitchFamily="2" charset="-78"/>
              </a:rPr>
              <a:t>در مجموع 4 عامل </a:t>
            </a:r>
            <a:r>
              <a:rPr lang="fa-IR" sz="3200" b="1" dirty="0" smtClean="0">
                <a:solidFill>
                  <a:srgbClr val="FF0000"/>
                </a:solidFill>
                <a:effectLst/>
                <a:latin typeface="Arial" panose="020B0604020202020204" pitchFamily="34" charset="0"/>
                <a:ea typeface="SimSun" panose="02010600030101010101" pitchFamily="2" charset="-122"/>
                <a:cs typeface="B Titr" panose="00000700000000000000" pitchFamily="2" charset="-78"/>
              </a:rPr>
              <a:t>راننده</a:t>
            </a:r>
            <a:r>
              <a:rPr lang="fa-IR" sz="3200" b="1" dirty="0" smtClean="0">
                <a:solidFill>
                  <a:srgbClr val="000000"/>
                </a:solidFill>
                <a:effectLst/>
                <a:latin typeface="Arial" panose="020B0604020202020204" pitchFamily="34" charset="0"/>
                <a:ea typeface="SimSun" panose="02010600030101010101" pitchFamily="2" charset="-122"/>
                <a:cs typeface="B Titr" panose="00000700000000000000" pitchFamily="2" charset="-78"/>
              </a:rPr>
              <a:t>، </a:t>
            </a:r>
            <a:r>
              <a:rPr lang="fa-IR" sz="3200" b="1" dirty="0" smtClean="0">
                <a:solidFill>
                  <a:srgbClr val="FF0000"/>
                </a:solidFill>
                <a:effectLst/>
                <a:latin typeface="Arial" panose="020B0604020202020204" pitchFamily="34" charset="0"/>
                <a:ea typeface="SimSun" panose="02010600030101010101" pitchFamily="2" charset="-122"/>
                <a:cs typeface="B Titr" panose="00000700000000000000" pitchFamily="2" charset="-78"/>
              </a:rPr>
              <a:t>وسیله نقلیه</a:t>
            </a:r>
            <a:r>
              <a:rPr lang="fa-IR" sz="3200" b="1" dirty="0" smtClean="0">
                <a:solidFill>
                  <a:srgbClr val="000000"/>
                </a:solidFill>
                <a:effectLst/>
                <a:latin typeface="Arial" panose="020B0604020202020204" pitchFamily="34" charset="0"/>
                <a:ea typeface="SimSun" panose="02010600030101010101" pitchFamily="2" charset="-122"/>
                <a:cs typeface="B Titr" panose="00000700000000000000" pitchFamily="2" charset="-78"/>
              </a:rPr>
              <a:t>، </a:t>
            </a:r>
            <a:r>
              <a:rPr lang="fa-IR" sz="3200" b="1" dirty="0" smtClean="0">
                <a:solidFill>
                  <a:srgbClr val="FF0000"/>
                </a:solidFill>
                <a:effectLst/>
                <a:latin typeface="Arial" panose="020B0604020202020204" pitchFamily="34" charset="0"/>
                <a:ea typeface="SimSun" panose="02010600030101010101" pitchFamily="2" charset="-122"/>
                <a:cs typeface="B Titr" panose="00000700000000000000" pitchFamily="2" charset="-78"/>
              </a:rPr>
              <a:t>جاده</a:t>
            </a:r>
            <a:r>
              <a:rPr lang="fa-IR" sz="3200" b="1" dirty="0" smtClean="0">
                <a:solidFill>
                  <a:srgbClr val="000000"/>
                </a:solidFill>
                <a:effectLst/>
                <a:latin typeface="Arial" panose="020B0604020202020204" pitchFamily="34" charset="0"/>
                <a:ea typeface="SimSun" panose="02010600030101010101" pitchFamily="2" charset="-122"/>
                <a:cs typeface="B Titr" panose="00000700000000000000" pitchFamily="2" charset="-78"/>
              </a:rPr>
              <a:t> و </a:t>
            </a:r>
            <a:r>
              <a:rPr lang="fa-IR" sz="3200" b="1" dirty="0" smtClean="0">
                <a:solidFill>
                  <a:srgbClr val="FF0000"/>
                </a:solidFill>
                <a:effectLst/>
                <a:latin typeface="Arial" panose="020B0604020202020204" pitchFamily="34" charset="0"/>
                <a:ea typeface="SimSun" panose="02010600030101010101" pitchFamily="2" charset="-122"/>
                <a:cs typeface="B Titr" panose="00000700000000000000" pitchFamily="2" charset="-78"/>
              </a:rPr>
              <a:t>قوانین</a:t>
            </a:r>
            <a:r>
              <a:rPr lang="fa-IR" sz="3200" b="1" dirty="0" smtClean="0">
                <a:solidFill>
                  <a:srgbClr val="000000"/>
                </a:solidFill>
                <a:effectLst/>
                <a:latin typeface="Arial" panose="020B0604020202020204" pitchFamily="34" charset="0"/>
                <a:ea typeface="SimSun" panose="02010600030101010101" pitchFamily="2" charset="-122"/>
                <a:cs typeface="B Titr" panose="00000700000000000000" pitchFamily="2" charset="-78"/>
              </a:rPr>
              <a:t> و</a:t>
            </a:r>
            <a:r>
              <a:rPr lang="fa-IR" sz="3200" b="1" i="1" dirty="0" smtClean="0">
                <a:solidFill>
                  <a:srgbClr val="000000"/>
                </a:solidFill>
                <a:effectLst/>
                <a:latin typeface="Arial" panose="020B0604020202020204" pitchFamily="34" charset="0"/>
                <a:ea typeface="SimSun" panose="02010600030101010101" pitchFamily="2" charset="-122"/>
                <a:cs typeface="B Titr" panose="00000700000000000000" pitchFamily="2" charset="-78"/>
              </a:rPr>
              <a:t> </a:t>
            </a:r>
            <a:r>
              <a:rPr lang="fa-IR" sz="3200" b="1" dirty="0" smtClean="0">
                <a:solidFill>
                  <a:srgbClr val="FF0000"/>
                </a:solidFill>
                <a:effectLst/>
                <a:latin typeface="Arial" panose="020B0604020202020204" pitchFamily="34" charset="0"/>
                <a:ea typeface="SimSun" panose="02010600030101010101" pitchFamily="2" charset="-122"/>
                <a:cs typeface="B Titr" panose="00000700000000000000" pitchFamily="2" charset="-78"/>
              </a:rPr>
              <a:t>مقررات</a:t>
            </a:r>
            <a:r>
              <a:rPr lang="fa-IR" sz="3200" b="1" dirty="0" smtClean="0">
                <a:solidFill>
                  <a:srgbClr val="000000"/>
                </a:solidFill>
                <a:effectLst/>
                <a:latin typeface="Arial" panose="020B0604020202020204" pitchFamily="34" charset="0"/>
                <a:ea typeface="SimSun" panose="02010600030101010101" pitchFamily="2" charset="-122"/>
                <a:cs typeface="B Titr" panose="00000700000000000000" pitchFamily="2" charset="-78"/>
              </a:rPr>
              <a:t> در انجام رفتارهای پرخطر رانندگی و بروز سوانح و حوادث ترافیکی نقش کلیدی داشته و باید در هریک از 4 مولفه فوق ایرادات و اشکالات برطرف شود.</a:t>
            </a:r>
          </a:p>
          <a:p>
            <a:pPr marL="0" marR="0" indent="0" algn="justLow" rtl="1">
              <a:lnSpc>
                <a:spcPct val="150000"/>
              </a:lnSpc>
              <a:spcBef>
                <a:spcPts val="0"/>
              </a:spcBef>
              <a:spcAft>
                <a:spcPts val="800"/>
              </a:spcAft>
              <a:buNone/>
            </a:pPr>
            <a:endParaRPr lang="en-US" sz="2800" dirty="0">
              <a:cs typeface="B Titr" panose="00000700000000000000" pitchFamily="2" charset="-78"/>
            </a:endParaRPr>
          </a:p>
        </p:txBody>
      </p:sp>
      <p:sp>
        <p:nvSpPr>
          <p:cNvPr id="3" name="Slide Number Placeholder 2"/>
          <p:cNvSpPr>
            <a:spLocks noGrp="1"/>
          </p:cNvSpPr>
          <p:nvPr>
            <p:ph type="sldNum" sz="quarter" idx="12"/>
          </p:nvPr>
        </p:nvSpPr>
        <p:spPr/>
        <p:txBody>
          <a:bodyPr/>
          <a:lstStyle/>
          <a:p>
            <a:fld id="{BC88DAC3-516F-415C-BCC5-3289038962CA}" type="slidenum">
              <a:rPr lang="fa-IR" smtClean="0"/>
              <a:t>22</a:t>
            </a:fld>
            <a:endParaRPr lang="fa-I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3768" y="4437112"/>
            <a:ext cx="4104456" cy="21263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3444422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609600" y="260648"/>
            <a:ext cx="7924800" cy="648072"/>
          </a:xfrm>
        </p:spPr>
        <p:txBody>
          <a:bodyPr>
            <a:normAutofit/>
          </a:bodyPr>
          <a:lstStyle/>
          <a:p>
            <a:pPr algn="ctr"/>
            <a:r>
              <a:rPr lang="fa-IR" sz="4000" dirty="0" smtClean="0">
                <a:solidFill>
                  <a:srgbClr val="FF0000"/>
                </a:solidFill>
                <a:cs typeface="B Titr" panose="00000700000000000000" pitchFamily="2" charset="-78"/>
              </a:rPr>
              <a:t>پیام پژوهشی</a:t>
            </a:r>
            <a:endParaRPr lang="fa-IR" sz="4000" dirty="0">
              <a:solidFill>
                <a:srgbClr val="FF0000"/>
              </a:solidFill>
              <a:cs typeface="B Titr" panose="00000700000000000000" pitchFamily="2" charset="-78"/>
            </a:endParaRPr>
          </a:p>
        </p:txBody>
      </p:sp>
      <p:sp>
        <p:nvSpPr>
          <p:cNvPr id="2" name="Content Placeholder 1"/>
          <p:cNvSpPr>
            <a:spLocks noGrp="1"/>
          </p:cNvSpPr>
          <p:nvPr>
            <p:ph idx="1"/>
          </p:nvPr>
        </p:nvSpPr>
        <p:spPr>
          <a:xfrm>
            <a:off x="628650" y="908720"/>
            <a:ext cx="7886700" cy="5400600"/>
          </a:xfrm>
        </p:spPr>
        <p:txBody>
          <a:bodyPr>
            <a:normAutofit/>
          </a:bodyPr>
          <a:lstStyle/>
          <a:p>
            <a:pPr marL="0" marR="0" algn="justLow" rtl="1">
              <a:lnSpc>
                <a:spcPct val="150000"/>
              </a:lnSpc>
              <a:spcBef>
                <a:spcPts val="0"/>
              </a:spcBef>
              <a:spcAft>
                <a:spcPts val="800"/>
              </a:spcAft>
            </a:pPr>
            <a:r>
              <a:rPr lang="fa-IR" sz="2800" b="1" dirty="0" smtClean="0">
                <a:solidFill>
                  <a:srgbClr val="000000"/>
                </a:solidFill>
                <a:effectLst/>
                <a:latin typeface="Arial" panose="020B0604020202020204" pitchFamily="34" charset="0"/>
                <a:ea typeface="SimSun" panose="02010600030101010101" pitchFamily="2" charset="-122"/>
                <a:cs typeface="B Titr" panose="00000700000000000000" pitchFamily="2" charset="-78"/>
              </a:rPr>
              <a:t>توجه </a:t>
            </a:r>
            <a:r>
              <a:rPr lang="fa-IR" sz="2800" b="1" dirty="0" smtClean="0">
                <a:solidFill>
                  <a:srgbClr val="000000"/>
                </a:solidFill>
                <a:effectLst/>
                <a:latin typeface="Arial" panose="020B0604020202020204" pitchFamily="34" charset="0"/>
                <a:ea typeface="SimSun" panose="02010600030101010101" pitchFamily="2" charset="-122"/>
                <a:cs typeface="B Titr" panose="00000700000000000000" pitchFamily="2" charset="-78"/>
              </a:rPr>
              <a:t>به </a:t>
            </a:r>
            <a:r>
              <a:rPr lang="fa-IR" sz="2800" b="1" dirty="0" smtClean="0">
                <a:solidFill>
                  <a:srgbClr val="FF0000"/>
                </a:solidFill>
                <a:effectLst/>
                <a:latin typeface="Arial" panose="020B0604020202020204" pitchFamily="34" charset="0"/>
                <a:ea typeface="SimSun" panose="02010600030101010101" pitchFamily="2" charset="-122"/>
                <a:cs typeface="B Titr" panose="00000700000000000000" pitchFamily="2" charset="-78"/>
              </a:rPr>
              <a:t>مشکلات اقتصادی ، نظارت بر اجرای بهینه قوانین</a:t>
            </a:r>
            <a:r>
              <a:rPr lang="fa-IR" sz="2800" b="1" dirty="0" smtClean="0">
                <a:solidFill>
                  <a:srgbClr val="000000"/>
                </a:solidFill>
                <a:effectLst/>
                <a:latin typeface="Arial" panose="020B0604020202020204" pitchFamily="34" charset="0"/>
                <a:ea typeface="SimSun" panose="02010600030101010101" pitchFamily="2" charset="-122"/>
                <a:cs typeface="B Titr" panose="00000700000000000000" pitchFamily="2" charset="-78"/>
              </a:rPr>
              <a:t>، </a:t>
            </a:r>
            <a:r>
              <a:rPr lang="fa-IR" sz="2800" b="1" dirty="0" smtClean="0">
                <a:solidFill>
                  <a:srgbClr val="FF0000"/>
                </a:solidFill>
                <a:effectLst/>
                <a:latin typeface="Arial" panose="020B0604020202020204" pitchFamily="34" charset="0"/>
                <a:ea typeface="SimSun" panose="02010600030101010101" pitchFamily="2" charset="-122"/>
                <a:cs typeface="B Titr" panose="00000700000000000000" pitchFamily="2" charset="-78"/>
              </a:rPr>
              <a:t>بهبود</a:t>
            </a:r>
            <a:r>
              <a:rPr lang="fa-IR" sz="2800" b="1" dirty="0" smtClean="0">
                <a:solidFill>
                  <a:srgbClr val="000000"/>
                </a:solidFill>
                <a:effectLst/>
                <a:latin typeface="Arial" panose="020B0604020202020204" pitchFamily="34" charset="0"/>
                <a:ea typeface="SimSun" panose="02010600030101010101" pitchFamily="2" charset="-122"/>
                <a:cs typeface="B Titr" panose="00000700000000000000" pitchFamily="2" charset="-78"/>
              </a:rPr>
              <a:t> </a:t>
            </a:r>
            <a:r>
              <a:rPr lang="fa-IR" sz="2800" b="1" dirty="0" smtClean="0">
                <a:solidFill>
                  <a:srgbClr val="FF0000"/>
                </a:solidFill>
                <a:effectLst/>
                <a:latin typeface="Arial" panose="020B0604020202020204" pitchFamily="34" charset="0"/>
                <a:ea typeface="SimSun" panose="02010600030101010101" pitchFamily="2" charset="-122"/>
                <a:cs typeface="B Titr" panose="00000700000000000000" pitchFamily="2" charset="-78"/>
              </a:rPr>
              <a:t>عملکرد پلیس </a:t>
            </a:r>
            <a:r>
              <a:rPr lang="fa-IR" sz="2800" b="1" dirty="0" smtClean="0">
                <a:solidFill>
                  <a:srgbClr val="000000"/>
                </a:solidFill>
                <a:effectLst/>
                <a:latin typeface="Arial" panose="020B0604020202020204" pitchFamily="34" charset="0"/>
                <a:ea typeface="SimSun" panose="02010600030101010101" pitchFamily="2" charset="-122"/>
                <a:cs typeface="B Titr" panose="00000700000000000000" pitchFamily="2" charset="-78"/>
              </a:rPr>
              <a:t>و </a:t>
            </a:r>
            <a:r>
              <a:rPr lang="fa-IR" sz="2800" b="1" dirty="0" smtClean="0">
                <a:solidFill>
                  <a:srgbClr val="FF0000"/>
                </a:solidFill>
                <a:effectLst/>
                <a:latin typeface="Arial" panose="020B0604020202020204" pitchFamily="34" charset="0"/>
                <a:ea typeface="SimSun" panose="02010600030101010101" pitchFamily="2" charset="-122"/>
                <a:cs typeface="B Titr" panose="00000700000000000000" pitchFamily="2" charset="-78"/>
              </a:rPr>
              <a:t>برطرف کردن مشکلات مربوط به جاده ها </a:t>
            </a:r>
            <a:r>
              <a:rPr lang="fa-IR" sz="2800" b="1" dirty="0" smtClean="0">
                <a:solidFill>
                  <a:srgbClr val="000000"/>
                </a:solidFill>
                <a:effectLst/>
                <a:latin typeface="Arial" panose="020B0604020202020204" pitchFamily="34" charset="0"/>
                <a:ea typeface="SimSun" panose="02010600030101010101" pitchFamily="2" charset="-122"/>
                <a:cs typeface="B Titr" panose="00000700000000000000" pitchFamily="2" charset="-78"/>
              </a:rPr>
              <a:t>می تواند در </a:t>
            </a:r>
            <a:r>
              <a:rPr lang="fa-IR" sz="2800" b="1" dirty="0" smtClean="0">
                <a:solidFill>
                  <a:srgbClr val="FF0000"/>
                </a:solidFill>
                <a:effectLst/>
                <a:latin typeface="Arial" panose="020B0604020202020204" pitchFamily="34" charset="0"/>
                <a:ea typeface="SimSun" panose="02010600030101010101" pitchFamily="2" charset="-122"/>
                <a:cs typeface="B Titr" panose="00000700000000000000" pitchFamily="2" charset="-78"/>
              </a:rPr>
              <a:t>کاهش</a:t>
            </a:r>
            <a:r>
              <a:rPr lang="fa-IR" sz="2800" b="1" dirty="0" smtClean="0">
                <a:solidFill>
                  <a:srgbClr val="000000"/>
                </a:solidFill>
                <a:effectLst/>
                <a:latin typeface="Arial" panose="020B0604020202020204" pitchFamily="34" charset="0"/>
                <a:ea typeface="SimSun" panose="02010600030101010101" pitchFamily="2" charset="-122"/>
                <a:cs typeface="B Titr" panose="00000700000000000000" pitchFamily="2" charset="-78"/>
              </a:rPr>
              <a:t> میزان بروز </a:t>
            </a:r>
            <a:r>
              <a:rPr lang="fa-IR" sz="2800" b="1" dirty="0" smtClean="0">
                <a:solidFill>
                  <a:srgbClr val="FF0000"/>
                </a:solidFill>
                <a:effectLst/>
                <a:latin typeface="Arial" panose="020B0604020202020204" pitchFamily="34" charset="0"/>
                <a:ea typeface="SimSun" panose="02010600030101010101" pitchFamily="2" charset="-122"/>
                <a:cs typeface="B Titr" panose="00000700000000000000" pitchFamily="2" charset="-78"/>
              </a:rPr>
              <a:t>سوانح</a:t>
            </a:r>
            <a:r>
              <a:rPr lang="fa-IR" sz="2800" b="1" dirty="0" smtClean="0">
                <a:solidFill>
                  <a:srgbClr val="000000"/>
                </a:solidFill>
                <a:effectLst/>
                <a:latin typeface="Arial" panose="020B0604020202020204" pitchFamily="34" charset="0"/>
                <a:ea typeface="SimSun" panose="02010600030101010101" pitchFamily="2" charset="-122"/>
                <a:cs typeface="B Titr" panose="00000700000000000000" pitchFamily="2" charset="-78"/>
              </a:rPr>
              <a:t> </a:t>
            </a:r>
            <a:r>
              <a:rPr lang="fa-IR" sz="2800" b="1" dirty="0" smtClean="0">
                <a:solidFill>
                  <a:srgbClr val="FF0000"/>
                </a:solidFill>
                <a:effectLst/>
                <a:latin typeface="Arial" panose="020B0604020202020204" pitchFamily="34" charset="0"/>
                <a:ea typeface="SimSun" panose="02010600030101010101" pitchFamily="2" charset="-122"/>
                <a:cs typeface="B Titr" panose="00000700000000000000" pitchFamily="2" charset="-78"/>
              </a:rPr>
              <a:t>و</a:t>
            </a:r>
            <a:r>
              <a:rPr lang="fa-IR" sz="2800" b="1" dirty="0" smtClean="0">
                <a:solidFill>
                  <a:srgbClr val="000000"/>
                </a:solidFill>
                <a:effectLst/>
                <a:latin typeface="Arial" panose="020B0604020202020204" pitchFamily="34" charset="0"/>
                <a:ea typeface="SimSun" panose="02010600030101010101" pitchFamily="2" charset="-122"/>
                <a:cs typeface="B Titr" panose="00000700000000000000" pitchFamily="2" charset="-78"/>
              </a:rPr>
              <a:t> </a:t>
            </a:r>
            <a:r>
              <a:rPr lang="fa-IR" sz="2800" b="1" dirty="0" smtClean="0">
                <a:solidFill>
                  <a:srgbClr val="FF0000"/>
                </a:solidFill>
                <a:effectLst/>
                <a:latin typeface="Arial" panose="020B0604020202020204" pitchFamily="34" charset="0"/>
                <a:ea typeface="SimSun" panose="02010600030101010101" pitchFamily="2" charset="-122"/>
                <a:cs typeface="B Titr" panose="00000700000000000000" pitchFamily="2" charset="-78"/>
              </a:rPr>
              <a:t>حوادث ترافیکی </a:t>
            </a:r>
            <a:r>
              <a:rPr lang="fa-IR" sz="2800" b="1" dirty="0" smtClean="0">
                <a:solidFill>
                  <a:srgbClr val="000000"/>
                </a:solidFill>
                <a:effectLst/>
                <a:latin typeface="Arial" panose="020B0604020202020204" pitchFamily="34" charset="0"/>
                <a:ea typeface="SimSun" panose="02010600030101010101" pitchFamily="2" charset="-122"/>
                <a:cs typeface="B Titr" panose="00000700000000000000" pitchFamily="2" charset="-78"/>
              </a:rPr>
              <a:t>و </a:t>
            </a:r>
            <a:r>
              <a:rPr lang="fa-IR" sz="2800" b="1" dirty="0" smtClean="0">
                <a:solidFill>
                  <a:srgbClr val="FF0000"/>
                </a:solidFill>
                <a:effectLst/>
                <a:latin typeface="Arial" panose="020B0604020202020204" pitchFamily="34" charset="0"/>
                <a:ea typeface="SimSun" panose="02010600030101010101" pitchFamily="2" charset="-122"/>
                <a:cs typeface="B Titr" panose="00000700000000000000" pitchFamily="2" charset="-78"/>
              </a:rPr>
              <a:t>مرگ</a:t>
            </a:r>
            <a:r>
              <a:rPr lang="fa-IR" sz="2800" b="1" dirty="0" smtClean="0">
                <a:solidFill>
                  <a:srgbClr val="000000"/>
                </a:solidFill>
                <a:effectLst/>
                <a:latin typeface="Arial" panose="020B0604020202020204" pitchFamily="34" charset="0"/>
                <a:ea typeface="SimSun" panose="02010600030101010101" pitchFamily="2" charset="-122"/>
                <a:cs typeface="B Titr" panose="00000700000000000000" pitchFamily="2" charset="-78"/>
              </a:rPr>
              <a:t> و</a:t>
            </a:r>
            <a:r>
              <a:rPr lang="fa-IR" sz="2800" b="1" dirty="0" smtClean="0">
                <a:solidFill>
                  <a:srgbClr val="FF0000"/>
                </a:solidFill>
                <a:effectLst/>
                <a:latin typeface="Arial" panose="020B0604020202020204" pitchFamily="34" charset="0"/>
                <a:ea typeface="SimSun" panose="02010600030101010101" pitchFamily="2" charset="-122"/>
                <a:cs typeface="B Titr" panose="00000700000000000000" pitchFamily="2" charset="-78"/>
              </a:rPr>
              <a:t> ناتوانی </a:t>
            </a:r>
            <a:r>
              <a:rPr lang="fa-IR" sz="2800" b="1" dirty="0" smtClean="0">
                <a:solidFill>
                  <a:srgbClr val="000000"/>
                </a:solidFill>
                <a:effectLst/>
                <a:latin typeface="Arial" panose="020B0604020202020204" pitchFamily="34" charset="0"/>
                <a:ea typeface="SimSun" panose="02010600030101010101" pitchFamily="2" charset="-122"/>
                <a:cs typeface="B Titr" panose="00000700000000000000" pitchFamily="2" charset="-78"/>
              </a:rPr>
              <a:t>افراد تاثیر به سزایی داشته باشد.</a:t>
            </a:r>
            <a:endParaRPr lang="en-US" sz="2800" b="1" dirty="0" smtClean="0">
              <a:effectLst/>
              <a:latin typeface="Times New Roman" panose="02020603050405020304" pitchFamily="18" charset="0"/>
              <a:ea typeface="SimSun" panose="02010600030101010101" pitchFamily="2" charset="-122"/>
              <a:cs typeface="B Titr" panose="00000700000000000000" pitchFamily="2" charset="-78"/>
            </a:endParaRPr>
          </a:p>
          <a:p>
            <a:endParaRPr lang="en-US" sz="2400" dirty="0">
              <a:cs typeface="B Titr" panose="00000700000000000000" pitchFamily="2" charset="-78"/>
            </a:endParaRPr>
          </a:p>
        </p:txBody>
      </p:sp>
      <p:sp>
        <p:nvSpPr>
          <p:cNvPr id="3" name="Slide Number Placeholder 2"/>
          <p:cNvSpPr>
            <a:spLocks noGrp="1"/>
          </p:cNvSpPr>
          <p:nvPr>
            <p:ph type="sldNum" sz="quarter" idx="12"/>
          </p:nvPr>
        </p:nvSpPr>
        <p:spPr/>
        <p:txBody>
          <a:bodyPr/>
          <a:lstStyle/>
          <a:p>
            <a:fld id="{BC88DAC3-516F-415C-BCC5-3289038962CA}" type="slidenum">
              <a:rPr lang="fa-IR" smtClean="0"/>
              <a:t>23</a:t>
            </a:fld>
            <a:endParaRPr lang="fa-I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79973" y="4293096"/>
            <a:ext cx="3333750" cy="2219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6389528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609600"/>
            <a:ext cx="7924800" cy="5555704"/>
          </a:xfrm>
        </p:spPr>
        <p:txBody>
          <a:bodyPr>
            <a:normAutofit fontScale="85000" lnSpcReduction="10000"/>
          </a:bodyPr>
          <a:lstStyle/>
          <a:p>
            <a:pPr algn="justLow" rtl="1">
              <a:lnSpc>
                <a:spcPct val="150000"/>
              </a:lnSpc>
            </a:pPr>
            <a:r>
              <a:rPr lang="fa-IR" sz="6000" kern="0" spc="0" dirty="0">
                <a:latin typeface="Arial"/>
                <a:ea typeface="+mj-ea"/>
                <a:cs typeface="B Titr" panose="00000700000000000000" pitchFamily="2" charset="-78"/>
              </a:rPr>
              <a:t>خوشا به حال آنان كه اهل ”</a:t>
            </a:r>
            <a:r>
              <a:rPr lang="fa-IR" sz="6000" kern="0" spc="0" dirty="0">
                <a:solidFill>
                  <a:srgbClr val="FF0000"/>
                </a:solidFill>
                <a:latin typeface="Arial"/>
                <a:ea typeface="+mj-ea"/>
                <a:cs typeface="B Titr" panose="00000700000000000000" pitchFamily="2" charset="-78"/>
              </a:rPr>
              <a:t>يافتن</a:t>
            </a:r>
            <a:r>
              <a:rPr lang="fa-IR" sz="6000" kern="0" spc="0" dirty="0">
                <a:latin typeface="Arial"/>
                <a:ea typeface="+mj-ea"/>
                <a:cs typeface="B Titr" panose="00000700000000000000" pitchFamily="2" charset="-78"/>
              </a:rPr>
              <a:t>“ اند نه اهل ”</a:t>
            </a:r>
            <a:r>
              <a:rPr lang="fa-IR" sz="6000" kern="0" spc="0" dirty="0">
                <a:solidFill>
                  <a:srgbClr val="FF0000"/>
                </a:solidFill>
                <a:latin typeface="Arial"/>
                <a:ea typeface="+mj-ea"/>
                <a:cs typeface="B Titr" panose="00000700000000000000" pitchFamily="2" charset="-78"/>
              </a:rPr>
              <a:t>بافتن</a:t>
            </a:r>
            <a:r>
              <a:rPr lang="fa-IR" sz="6000" kern="0" spc="0" dirty="0">
                <a:latin typeface="Arial"/>
                <a:ea typeface="+mj-ea"/>
                <a:cs typeface="B Titr" panose="00000700000000000000" pitchFamily="2" charset="-78"/>
              </a:rPr>
              <a:t>“ و خوشا به حال آنان كه متواضعانه معترفند ”</a:t>
            </a:r>
            <a:r>
              <a:rPr lang="fa-IR" sz="6000" kern="0" spc="0" dirty="0">
                <a:solidFill>
                  <a:srgbClr val="FF0000"/>
                </a:solidFill>
                <a:latin typeface="Arial"/>
                <a:ea typeface="+mj-ea"/>
                <a:cs typeface="B Titr" panose="00000700000000000000" pitchFamily="2" charset="-78"/>
              </a:rPr>
              <a:t>حقيقتي</a:t>
            </a:r>
            <a:r>
              <a:rPr lang="fa-IR" sz="6000" kern="0" spc="0" dirty="0">
                <a:latin typeface="Arial"/>
                <a:ea typeface="+mj-ea"/>
                <a:cs typeface="B Titr" panose="00000700000000000000" pitchFamily="2" charset="-78"/>
              </a:rPr>
              <a:t> “ را يافته </a:t>
            </a:r>
            <a:r>
              <a:rPr lang="fa-IR" sz="6000" kern="0" spc="0" dirty="0" smtClean="0">
                <a:latin typeface="Arial"/>
                <a:ea typeface="+mj-ea"/>
                <a:cs typeface="B Titr" panose="00000700000000000000" pitchFamily="2" charset="-78"/>
              </a:rPr>
              <a:t>اند، </a:t>
            </a:r>
            <a:r>
              <a:rPr lang="fa-IR" sz="6000" kern="0" spc="0" dirty="0">
                <a:latin typeface="Arial"/>
                <a:ea typeface="+mj-ea"/>
                <a:cs typeface="B Titr" panose="00000700000000000000" pitchFamily="2" charset="-78"/>
              </a:rPr>
              <a:t>نه ”</a:t>
            </a:r>
            <a:r>
              <a:rPr lang="fa-IR" sz="6000" kern="0" spc="0" dirty="0">
                <a:solidFill>
                  <a:srgbClr val="FF0000"/>
                </a:solidFill>
                <a:latin typeface="Arial"/>
                <a:ea typeface="+mj-ea"/>
                <a:cs typeface="B Titr" panose="00000700000000000000" pitchFamily="2" charset="-78"/>
              </a:rPr>
              <a:t>كل</a:t>
            </a:r>
            <a:r>
              <a:rPr lang="fa-IR" sz="6000" kern="0" spc="0" dirty="0">
                <a:latin typeface="Arial"/>
                <a:ea typeface="+mj-ea"/>
                <a:cs typeface="B Titr" panose="00000700000000000000" pitchFamily="2" charset="-78"/>
              </a:rPr>
              <a:t> </a:t>
            </a:r>
            <a:r>
              <a:rPr lang="fa-IR" sz="6000" kern="0" spc="0" dirty="0">
                <a:solidFill>
                  <a:srgbClr val="FF0000"/>
                </a:solidFill>
                <a:latin typeface="Arial"/>
                <a:ea typeface="+mj-ea"/>
                <a:cs typeface="B Titr" panose="00000700000000000000" pitchFamily="2" charset="-78"/>
              </a:rPr>
              <a:t>حقيقت</a:t>
            </a:r>
            <a:r>
              <a:rPr lang="fa-IR" sz="6000" kern="0" spc="0" dirty="0">
                <a:latin typeface="Arial"/>
                <a:ea typeface="+mj-ea"/>
                <a:cs typeface="B Titr" panose="00000700000000000000" pitchFamily="2" charset="-78"/>
              </a:rPr>
              <a:t>“ </a:t>
            </a:r>
            <a:r>
              <a:rPr lang="fa-IR" sz="6000" kern="0" spc="0" dirty="0" smtClean="0">
                <a:latin typeface="Arial"/>
                <a:ea typeface="+mj-ea"/>
                <a:cs typeface="B Titr" panose="00000700000000000000" pitchFamily="2" charset="-78"/>
              </a:rPr>
              <a:t>را. </a:t>
            </a:r>
            <a:r>
              <a:rPr lang="fa-IR" sz="6000" kern="0" spc="0" dirty="0">
                <a:solidFill>
                  <a:schemeClr val="bg1"/>
                </a:solidFill>
                <a:latin typeface="Arial"/>
                <a:ea typeface="+mj-ea"/>
                <a:cs typeface="B Titr" panose="00000700000000000000" pitchFamily="2" charset="-78"/>
              </a:rPr>
              <a:t>.</a:t>
            </a:r>
            <a:endParaRPr lang="fa-IR" sz="2000" dirty="0">
              <a:solidFill>
                <a:schemeClr val="bg1"/>
              </a:solidFill>
              <a:cs typeface="B Titr" panose="00000700000000000000" pitchFamily="2" charset="-78"/>
            </a:endParaRPr>
          </a:p>
        </p:txBody>
      </p:sp>
      <p:sp>
        <p:nvSpPr>
          <p:cNvPr id="2" name="Slide Number Placeholder 1"/>
          <p:cNvSpPr>
            <a:spLocks noGrp="1"/>
          </p:cNvSpPr>
          <p:nvPr>
            <p:ph type="sldNum" sz="quarter" idx="12"/>
          </p:nvPr>
        </p:nvSpPr>
        <p:spPr/>
        <p:txBody>
          <a:bodyPr/>
          <a:lstStyle/>
          <a:p>
            <a:fld id="{B3A8B458-FBA8-47C1-8297-EE6800A2EFAF}" type="slidenum">
              <a:rPr lang="fa-IR" smtClean="0">
                <a:solidFill>
                  <a:srgbClr val="FFFFFF"/>
                </a:solidFill>
              </a:rPr>
              <a:pPr/>
              <a:t>24</a:t>
            </a:fld>
            <a:endParaRPr lang="fa-IR">
              <a:solidFill>
                <a:srgbClr val="FFFFFF"/>
              </a:solidFill>
            </a:endParaRPr>
          </a:p>
        </p:txBody>
      </p:sp>
    </p:spTree>
    <p:extLst>
      <p:ext uri="{BB962C8B-B14F-4D97-AF65-F5344CB8AC3E}">
        <p14:creationId xmlns:p14="http://schemas.microsoft.com/office/powerpoint/2010/main" val="60500086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eram\Desktop\New folder (4)\116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0"/>
            <a:ext cx="6858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086100" y="1295401"/>
            <a:ext cx="3943350" cy="1323439"/>
          </a:xfrm>
          <a:prstGeom prst="rect">
            <a:avLst/>
          </a:prstGeom>
        </p:spPr>
        <p:txBody>
          <a:bodyPr wrap="square">
            <a:spAutoFit/>
          </a:bodyPr>
          <a:lstStyle/>
          <a:p>
            <a:pPr algn="ctr">
              <a:defRPr/>
            </a:pPr>
            <a:r>
              <a:rPr lang="fa-IR" sz="4000" b="1" kern="0" spc="50" dirty="0" smtClean="0">
                <a:ln w="12700" cmpd="sng">
                  <a:solidFill>
                    <a:sysClr val="windowText" lastClr="000000"/>
                  </a:solidFill>
                  <a:prstDash val="solid"/>
                </a:ln>
                <a:solidFill>
                  <a:srgbClr val="FF00FF"/>
                </a:solidFill>
                <a:effectLst>
                  <a:glow rad="53100">
                    <a:srgbClr val="336600">
                      <a:alpha val="30000"/>
                    </a:srgbClr>
                  </a:glow>
                </a:effectLst>
                <a:latin typeface="Times New Roman"/>
                <a:cs typeface="B Zar" pitchFamily="2" charset="-78"/>
              </a:rPr>
              <a:t>با تشکر ازتوجه شما عزیزان </a:t>
            </a:r>
            <a:endParaRPr lang="en-US" sz="4000" b="1" kern="0" spc="50" dirty="0">
              <a:ln w="12700" cmpd="sng">
                <a:solidFill>
                  <a:sysClr val="windowText" lastClr="000000"/>
                </a:solidFill>
                <a:prstDash val="solid"/>
              </a:ln>
              <a:solidFill>
                <a:srgbClr val="FF00FF"/>
              </a:solidFill>
              <a:effectLst>
                <a:glow rad="53100">
                  <a:srgbClr val="336600">
                    <a:alpha val="30000"/>
                  </a:srgbClr>
                </a:glow>
              </a:effectLst>
              <a:latin typeface="Times New Roman"/>
              <a:cs typeface="B Zar" pitchFamily="2" charset="-78"/>
            </a:endParaRPr>
          </a:p>
        </p:txBody>
      </p:sp>
      <p:sp>
        <p:nvSpPr>
          <p:cNvPr id="2" name="Slide Number Placeholder 1"/>
          <p:cNvSpPr>
            <a:spLocks noGrp="1"/>
          </p:cNvSpPr>
          <p:nvPr>
            <p:ph type="sldNum" sz="quarter" idx="12"/>
          </p:nvPr>
        </p:nvSpPr>
        <p:spPr/>
        <p:txBody>
          <a:bodyPr/>
          <a:lstStyle/>
          <a:p>
            <a:fld id="{1009B1E5-B58C-44A3-94F2-2EBAAAFA663A}" type="slidenum">
              <a:rPr lang="en-US" smtClean="0">
                <a:solidFill>
                  <a:prstClr val="black">
                    <a:tint val="75000"/>
                  </a:prstClr>
                </a:solidFill>
              </a:rPr>
              <a:pPr/>
              <a:t>25</a:t>
            </a:fld>
            <a:endParaRPr lang="en-US">
              <a:solidFill>
                <a:prstClr val="black">
                  <a:tint val="75000"/>
                </a:prstClr>
              </a:solidFill>
            </a:endParaRPr>
          </a:p>
        </p:txBody>
      </p:sp>
    </p:spTree>
    <p:extLst>
      <p:ext uri="{BB962C8B-B14F-4D97-AF65-F5344CB8AC3E}">
        <p14:creationId xmlns:p14="http://schemas.microsoft.com/office/powerpoint/2010/main" val="355872035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11560" y="260648"/>
            <a:ext cx="7924800" cy="796950"/>
          </a:xfrm>
        </p:spPr>
        <p:txBody>
          <a:bodyPr/>
          <a:lstStyle/>
          <a:p>
            <a:pPr algn="ctr"/>
            <a:r>
              <a:rPr lang="fa-IR" sz="4000" dirty="0" smtClean="0">
                <a:solidFill>
                  <a:srgbClr val="FF0000"/>
                </a:solidFill>
                <a:cs typeface="B Titr" pitchFamily="2" charset="-78"/>
              </a:rPr>
              <a:t>اهمیت موضوع</a:t>
            </a:r>
            <a:endParaRPr lang="fa-IR" sz="4000" dirty="0">
              <a:solidFill>
                <a:srgbClr val="FF0000"/>
              </a:solidFill>
              <a:cs typeface="B Titr" pitchFamily="2" charset="-78"/>
            </a:endParaRPr>
          </a:p>
        </p:txBody>
      </p:sp>
      <p:sp>
        <p:nvSpPr>
          <p:cNvPr id="3" name="Content Placeholder 2"/>
          <p:cNvSpPr>
            <a:spLocks noGrp="1"/>
          </p:cNvSpPr>
          <p:nvPr>
            <p:ph idx="1"/>
          </p:nvPr>
        </p:nvSpPr>
        <p:spPr>
          <a:xfrm>
            <a:off x="611560" y="1124744"/>
            <a:ext cx="7924800" cy="5328592"/>
          </a:xfrm>
        </p:spPr>
        <p:txBody>
          <a:bodyPr>
            <a:noAutofit/>
          </a:bodyPr>
          <a:lstStyle/>
          <a:p>
            <a:pPr algn="justLow" rtl="1">
              <a:lnSpc>
                <a:spcPct val="150000"/>
              </a:lnSpc>
            </a:pPr>
            <a:r>
              <a:rPr lang="fa-IR" sz="1800" b="1" dirty="0">
                <a:latin typeface="Times New Roman"/>
                <a:ea typeface="Times New Roman"/>
                <a:cs typeface="B Titr" panose="00000700000000000000" pitchFamily="2" charset="-78"/>
              </a:rPr>
              <a:t>حوادث رانندگی </a:t>
            </a:r>
            <a:r>
              <a:rPr lang="fa-IR" sz="1800" b="1" dirty="0">
                <a:solidFill>
                  <a:srgbClr val="FF0000"/>
                </a:solidFill>
                <a:latin typeface="Times New Roman"/>
                <a:ea typeface="Times New Roman"/>
                <a:cs typeface="B Titr" panose="00000700000000000000" pitchFamily="2" charset="-78"/>
              </a:rPr>
              <a:t>بزرگترین</a:t>
            </a:r>
            <a:r>
              <a:rPr lang="fa-IR" sz="1800" b="1" dirty="0">
                <a:latin typeface="Times New Roman"/>
                <a:ea typeface="Times New Roman"/>
                <a:cs typeface="B Titr" panose="00000700000000000000" pitchFamily="2" charset="-78"/>
              </a:rPr>
              <a:t> و </a:t>
            </a:r>
            <a:r>
              <a:rPr lang="fa-IR" sz="1800" b="1" dirty="0">
                <a:solidFill>
                  <a:srgbClr val="FF0000"/>
                </a:solidFill>
                <a:latin typeface="Times New Roman"/>
                <a:ea typeface="Times New Roman"/>
                <a:cs typeface="B Titr" panose="00000700000000000000" pitchFamily="2" charset="-78"/>
              </a:rPr>
              <a:t>نگران کننده ترین </a:t>
            </a:r>
            <a:r>
              <a:rPr lang="fa-IR" sz="1800" b="1" dirty="0">
                <a:latin typeface="Times New Roman"/>
                <a:ea typeface="Times New Roman"/>
                <a:cs typeface="B Titr" panose="00000700000000000000" pitchFamily="2" charset="-78"/>
              </a:rPr>
              <a:t>مسئله بهداشت عمومی </a:t>
            </a:r>
            <a:r>
              <a:rPr lang="fa-IR" sz="1800" b="1" dirty="0" smtClean="0">
                <a:latin typeface="Times New Roman"/>
                <a:ea typeface="Times New Roman"/>
                <a:cs typeface="B Titr" panose="00000700000000000000" pitchFamily="2" charset="-78"/>
              </a:rPr>
              <a:t>است.</a:t>
            </a:r>
          </a:p>
          <a:p>
            <a:pPr algn="justLow" rtl="1">
              <a:lnSpc>
                <a:spcPct val="150000"/>
              </a:lnSpc>
            </a:pPr>
            <a:r>
              <a:rPr lang="fa-IR" sz="1800" b="1" dirty="0" smtClean="0">
                <a:latin typeface="Times New Roman"/>
                <a:ea typeface="Times New Roman"/>
                <a:cs typeface="B Titr" panose="00000700000000000000" pitchFamily="2" charset="-78"/>
              </a:rPr>
              <a:t> </a:t>
            </a:r>
            <a:r>
              <a:rPr lang="fa-IR" sz="1800" b="1" dirty="0">
                <a:latin typeface="Times New Roman"/>
                <a:ea typeface="Times New Roman"/>
                <a:cs typeface="B Titr" panose="00000700000000000000" pitchFamily="2" charset="-78"/>
              </a:rPr>
              <a:t>سوانح و حوادث ترافیکی </a:t>
            </a:r>
            <a:r>
              <a:rPr lang="fa-IR" sz="2000" b="1" dirty="0">
                <a:solidFill>
                  <a:srgbClr val="FF0000"/>
                </a:solidFill>
                <a:latin typeface="Times New Roman"/>
                <a:ea typeface="Times New Roman"/>
                <a:cs typeface="B Titr" panose="00000700000000000000" pitchFamily="2" charset="-78"/>
              </a:rPr>
              <a:t>نهمین</a:t>
            </a:r>
            <a:r>
              <a:rPr lang="fa-IR" sz="1800" b="1" dirty="0">
                <a:latin typeface="Times New Roman"/>
                <a:ea typeface="Times New Roman"/>
                <a:cs typeface="B Titr" panose="00000700000000000000" pitchFamily="2" charset="-78"/>
              </a:rPr>
              <a:t> علت مرگ در دنیاست و پیش بینی می شود که در سال </a:t>
            </a:r>
            <a:r>
              <a:rPr lang="fa-IR" sz="1800" b="1" dirty="0">
                <a:solidFill>
                  <a:srgbClr val="FF0000"/>
                </a:solidFill>
                <a:latin typeface="Times New Roman"/>
                <a:ea typeface="Times New Roman"/>
                <a:cs typeface="B Titr" panose="00000700000000000000" pitchFamily="2" charset="-78"/>
              </a:rPr>
              <a:t>2030</a:t>
            </a:r>
            <a:r>
              <a:rPr lang="fa-IR" sz="1800" b="1" dirty="0">
                <a:latin typeface="Times New Roman"/>
                <a:ea typeface="Times New Roman"/>
                <a:cs typeface="B Titr" panose="00000700000000000000" pitchFamily="2" charset="-78"/>
              </a:rPr>
              <a:t> به </a:t>
            </a:r>
            <a:r>
              <a:rPr lang="fa-IR" sz="2000" b="1" dirty="0">
                <a:solidFill>
                  <a:srgbClr val="FF0000"/>
                </a:solidFill>
                <a:latin typeface="Times New Roman"/>
                <a:ea typeface="Times New Roman"/>
                <a:cs typeface="B Titr" panose="00000700000000000000" pitchFamily="2" charset="-78"/>
              </a:rPr>
              <a:t>پنجمین</a:t>
            </a:r>
            <a:r>
              <a:rPr lang="fa-IR" sz="1800" b="1" dirty="0">
                <a:latin typeface="Times New Roman"/>
                <a:ea typeface="Times New Roman"/>
                <a:cs typeface="B Titr" panose="00000700000000000000" pitchFamily="2" charset="-78"/>
              </a:rPr>
              <a:t> علت مرگ در دنیا </a:t>
            </a:r>
            <a:r>
              <a:rPr lang="fa-IR" sz="1800" b="1" dirty="0" smtClean="0">
                <a:latin typeface="Times New Roman"/>
                <a:ea typeface="Times New Roman"/>
                <a:cs typeface="B Titr" panose="00000700000000000000" pitchFamily="2" charset="-78"/>
              </a:rPr>
              <a:t>برسد.</a:t>
            </a:r>
          </a:p>
          <a:p>
            <a:pPr algn="justLow" rtl="1">
              <a:lnSpc>
                <a:spcPct val="150000"/>
              </a:lnSpc>
            </a:pPr>
            <a:r>
              <a:rPr lang="fa-IR" sz="1800" b="1" dirty="0">
                <a:latin typeface="Times New Roman"/>
                <a:ea typeface="Times New Roman"/>
                <a:cs typeface="B Titr" panose="00000700000000000000" pitchFamily="2" charset="-78"/>
              </a:rPr>
              <a:t>سالانه بیش از </a:t>
            </a:r>
            <a:r>
              <a:rPr lang="fa-IR" sz="2000" b="1" dirty="0">
                <a:solidFill>
                  <a:srgbClr val="FF0000"/>
                </a:solidFill>
                <a:latin typeface="Times New Roman"/>
                <a:ea typeface="Times New Roman"/>
                <a:cs typeface="B Titr" panose="00000700000000000000" pitchFamily="2" charset="-78"/>
              </a:rPr>
              <a:t>18 هزار نفر </a:t>
            </a:r>
            <a:r>
              <a:rPr lang="fa-IR" sz="1800" b="1" dirty="0">
                <a:latin typeface="Times New Roman"/>
                <a:ea typeface="Times New Roman"/>
                <a:cs typeface="B Titr" panose="00000700000000000000" pitchFamily="2" charset="-78"/>
              </a:rPr>
              <a:t>در ایران به علت سوانح و حوادث ترافیکی جان خود را از دست می دهند </a:t>
            </a:r>
            <a:r>
              <a:rPr lang="fa-IR" sz="1800" b="1" dirty="0" smtClean="0">
                <a:latin typeface="Times New Roman"/>
                <a:ea typeface="Times New Roman"/>
                <a:cs typeface="B Titr" panose="00000700000000000000" pitchFamily="2" charset="-78"/>
              </a:rPr>
              <a:t>.</a:t>
            </a:r>
          </a:p>
          <a:p>
            <a:pPr algn="justLow" rtl="1">
              <a:lnSpc>
                <a:spcPct val="150000"/>
              </a:lnSpc>
            </a:pPr>
            <a:r>
              <a:rPr lang="fa-IR" sz="1800" b="1" dirty="0" smtClean="0">
                <a:latin typeface="Times New Roman"/>
                <a:ea typeface="Times New Roman"/>
                <a:cs typeface="B Titr" panose="00000700000000000000" pitchFamily="2" charset="-78"/>
              </a:rPr>
              <a:t>به </a:t>
            </a:r>
            <a:r>
              <a:rPr lang="fa-IR" sz="1800" b="1" dirty="0">
                <a:latin typeface="Times New Roman"/>
                <a:ea typeface="Times New Roman"/>
                <a:cs typeface="B Titr" panose="00000700000000000000" pitchFamily="2" charset="-78"/>
              </a:rPr>
              <a:t>طور معمول در مورد </a:t>
            </a:r>
            <a:r>
              <a:rPr lang="fa-IR" sz="1800" b="1" dirty="0">
                <a:solidFill>
                  <a:srgbClr val="FF0000"/>
                </a:solidFill>
                <a:latin typeface="Times New Roman"/>
                <a:ea typeface="Times New Roman"/>
                <a:cs typeface="B Titr" panose="00000700000000000000" pitchFamily="2" charset="-78"/>
              </a:rPr>
              <a:t>ایمنی ترافیکی </a:t>
            </a:r>
            <a:r>
              <a:rPr lang="fa-IR" sz="1800" b="1" dirty="0">
                <a:latin typeface="Times New Roman"/>
                <a:ea typeface="Times New Roman"/>
                <a:cs typeface="B Titr" panose="00000700000000000000" pitchFamily="2" charset="-78"/>
              </a:rPr>
              <a:t>بیشتر بر </a:t>
            </a:r>
            <a:r>
              <a:rPr lang="fa-IR" sz="1800" b="1" dirty="0">
                <a:solidFill>
                  <a:srgbClr val="FF0000"/>
                </a:solidFill>
                <a:latin typeface="Times New Roman"/>
                <a:ea typeface="Times New Roman"/>
                <a:cs typeface="B Titr" panose="00000700000000000000" pitchFamily="2" charset="-78"/>
              </a:rPr>
              <a:t>محیط </a:t>
            </a:r>
            <a:r>
              <a:rPr lang="fa-IR" sz="1800" b="1" dirty="0" smtClean="0">
                <a:solidFill>
                  <a:srgbClr val="FF0000"/>
                </a:solidFill>
                <a:latin typeface="Times New Roman"/>
                <a:ea typeface="Times New Roman"/>
                <a:cs typeface="B Titr" panose="00000700000000000000" pitchFamily="2" charset="-78"/>
              </a:rPr>
              <a:t>فیزیکی </a:t>
            </a:r>
            <a:r>
              <a:rPr lang="fa-IR" sz="1800" b="1" dirty="0" smtClean="0">
                <a:latin typeface="Times New Roman"/>
                <a:ea typeface="Times New Roman"/>
                <a:cs typeface="B Titr" panose="00000700000000000000" pitchFamily="2" charset="-78"/>
              </a:rPr>
              <a:t>و </a:t>
            </a:r>
            <a:r>
              <a:rPr lang="fa-IR" sz="1800" b="1" dirty="0" smtClean="0">
                <a:solidFill>
                  <a:srgbClr val="FF0000"/>
                </a:solidFill>
                <a:latin typeface="Times New Roman"/>
                <a:ea typeface="Times New Roman"/>
                <a:cs typeface="B Titr" panose="00000700000000000000" pitchFamily="2" charset="-78"/>
              </a:rPr>
              <a:t>وسایل </a:t>
            </a:r>
            <a:r>
              <a:rPr lang="fa-IR" sz="1800" b="1" dirty="0">
                <a:solidFill>
                  <a:srgbClr val="FF0000"/>
                </a:solidFill>
                <a:latin typeface="Times New Roman"/>
                <a:ea typeface="Times New Roman"/>
                <a:cs typeface="B Titr" panose="00000700000000000000" pitchFamily="2" charset="-78"/>
              </a:rPr>
              <a:t>نقلیه </a:t>
            </a:r>
            <a:r>
              <a:rPr lang="fa-IR" sz="1800" b="1" dirty="0" smtClean="0">
                <a:latin typeface="Times New Roman"/>
                <a:ea typeface="Times New Roman"/>
                <a:cs typeface="B Titr" panose="00000700000000000000" pitchFamily="2" charset="-78"/>
              </a:rPr>
              <a:t>تمرکز </a:t>
            </a:r>
            <a:r>
              <a:rPr lang="fa-IR" sz="1800" b="1" dirty="0">
                <a:latin typeface="Times New Roman"/>
                <a:ea typeface="Times New Roman"/>
                <a:cs typeface="B Titr" panose="00000700000000000000" pitchFamily="2" charset="-78"/>
              </a:rPr>
              <a:t>می شود و این در حالی است که به </a:t>
            </a:r>
            <a:r>
              <a:rPr lang="fa-IR" sz="1800" b="1" dirty="0">
                <a:solidFill>
                  <a:srgbClr val="FF0000"/>
                </a:solidFill>
                <a:latin typeface="Times New Roman"/>
                <a:ea typeface="Times New Roman"/>
                <a:cs typeface="B Titr" panose="00000700000000000000" pitchFamily="2" charset="-78"/>
              </a:rPr>
              <a:t>فهم رفتارهای رانندگان </a:t>
            </a:r>
            <a:r>
              <a:rPr lang="fa-IR" sz="1800" b="1" dirty="0">
                <a:latin typeface="Times New Roman"/>
                <a:ea typeface="Times New Roman"/>
                <a:cs typeface="B Titr" panose="00000700000000000000" pitchFamily="2" charset="-78"/>
              </a:rPr>
              <a:t>کمتر توجه می </a:t>
            </a:r>
            <a:r>
              <a:rPr lang="fa-IR" sz="1800" b="1" dirty="0" smtClean="0">
                <a:latin typeface="Times New Roman"/>
                <a:ea typeface="Times New Roman"/>
                <a:cs typeface="B Titr" panose="00000700000000000000" pitchFamily="2" charset="-78"/>
              </a:rPr>
              <a:t>گردد.</a:t>
            </a:r>
            <a:endParaRPr lang="en-US" sz="1800" b="1" dirty="0">
              <a:latin typeface="Times New Roman"/>
              <a:ea typeface="Times New Roman"/>
              <a:cs typeface="B Titr" panose="00000700000000000000" pitchFamily="2" charset="-78"/>
            </a:endParaRPr>
          </a:p>
          <a:p>
            <a:pPr algn="justLow" rtl="1">
              <a:lnSpc>
                <a:spcPct val="150000"/>
              </a:lnSpc>
            </a:pPr>
            <a:r>
              <a:rPr lang="ar-SA" sz="1800" b="1" dirty="0">
                <a:solidFill>
                  <a:srgbClr val="FF0000"/>
                </a:solidFill>
                <a:latin typeface="Times New Roman"/>
                <a:ea typeface="Times New Roman"/>
                <a:cs typeface="B Titr" panose="00000700000000000000" pitchFamily="2" charset="-78"/>
              </a:rPr>
              <a:t>رفتارهای</a:t>
            </a:r>
            <a:r>
              <a:rPr lang="ar-SA" sz="1800" b="1" dirty="0" smtClean="0">
                <a:solidFill>
                  <a:srgbClr val="FF0000"/>
                </a:solidFill>
                <a:latin typeface="Times New Roman"/>
                <a:ea typeface="Times New Roman"/>
                <a:cs typeface="B Titr" panose="00000700000000000000" pitchFamily="2" charset="-78"/>
              </a:rPr>
              <a:t> </a:t>
            </a:r>
            <a:r>
              <a:rPr lang="ar-SA" sz="1800" b="1" dirty="0">
                <a:solidFill>
                  <a:srgbClr val="FF0000"/>
                </a:solidFill>
                <a:latin typeface="Times New Roman"/>
                <a:ea typeface="Times New Roman"/>
                <a:cs typeface="B Titr" panose="00000700000000000000" pitchFamily="2" charset="-78"/>
              </a:rPr>
              <a:t>رانندگی </a:t>
            </a:r>
            <a:r>
              <a:rPr lang="ar-SA" sz="1800" b="1" dirty="0">
                <a:latin typeface="Times New Roman"/>
                <a:ea typeface="Times New Roman"/>
                <a:cs typeface="B Titr" panose="00000700000000000000" pitchFamily="2" charset="-78"/>
              </a:rPr>
              <a:t>در ایجاد سوانح و حوادث ترافیکی نقش </a:t>
            </a:r>
            <a:r>
              <a:rPr lang="ar-SA" sz="1800" b="1" dirty="0">
                <a:solidFill>
                  <a:srgbClr val="FF0000"/>
                </a:solidFill>
                <a:latin typeface="Times New Roman"/>
                <a:ea typeface="Times New Roman"/>
                <a:cs typeface="B Titr" panose="00000700000000000000" pitchFamily="2" charset="-78"/>
              </a:rPr>
              <a:t>مهم </a:t>
            </a:r>
            <a:r>
              <a:rPr lang="ar-SA" sz="1800" b="1" dirty="0">
                <a:latin typeface="Times New Roman"/>
                <a:ea typeface="Times New Roman"/>
                <a:cs typeface="B Titr" panose="00000700000000000000" pitchFamily="2" charset="-78"/>
              </a:rPr>
              <a:t>و </a:t>
            </a:r>
            <a:r>
              <a:rPr lang="ar-SA" sz="1800" b="1" dirty="0">
                <a:solidFill>
                  <a:srgbClr val="FF0000"/>
                </a:solidFill>
                <a:latin typeface="Times New Roman"/>
                <a:ea typeface="Times New Roman"/>
                <a:cs typeface="B Titr" panose="00000700000000000000" pitchFamily="2" charset="-78"/>
              </a:rPr>
              <a:t>تعیین کننده ای </a:t>
            </a:r>
            <a:r>
              <a:rPr lang="ar-SA" sz="1800" b="1" dirty="0" smtClean="0">
                <a:latin typeface="Times New Roman"/>
                <a:ea typeface="Times New Roman"/>
                <a:cs typeface="B Titr" panose="00000700000000000000" pitchFamily="2" charset="-78"/>
              </a:rPr>
              <a:t>دارند</a:t>
            </a:r>
            <a:r>
              <a:rPr lang="fa-IR" sz="1800" b="1" dirty="0" smtClean="0">
                <a:latin typeface="Times New Roman"/>
                <a:ea typeface="Times New Roman"/>
                <a:cs typeface="B Titr" panose="00000700000000000000" pitchFamily="2" charset="-78"/>
              </a:rPr>
              <a:t>.</a:t>
            </a:r>
          </a:p>
          <a:p>
            <a:pPr algn="justLow" rtl="1">
              <a:lnSpc>
                <a:spcPct val="150000"/>
              </a:lnSpc>
            </a:pPr>
            <a:r>
              <a:rPr lang="fa-IR" sz="1800" dirty="0">
                <a:solidFill>
                  <a:srgbClr val="FF0000"/>
                </a:solidFill>
                <a:cs typeface="B Titr" panose="00000700000000000000" pitchFamily="2" charset="-78"/>
              </a:rPr>
              <a:t>7</a:t>
            </a:r>
            <a:r>
              <a:rPr lang="fa-IR" sz="1800" b="1" dirty="0">
                <a:solidFill>
                  <a:srgbClr val="FF0000"/>
                </a:solidFill>
                <a:latin typeface="Times New Roman"/>
                <a:ea typeface="Times New Roman"/>
                <a:cs typeface="B Titr" panose="00000700000000000000" pitchFamily="2" charset="-78"/>
              </a:rPr>
              <a:t>0 </a:t>
            </a:r>
            <a:r>
              <a:rPr lang="fa-IR" sz="1800" b="1" dirty="0">
                <a:latin typeface="Times New Roman"/>
                <a:ea typeface="Times New Roman"/>
                <a:cs typeface="B Titr" panose="00000700000000000000" pitchFamily="2" charset="-78"/>
              </a:rPr>
              <a:t>درصد </a:t>
            </a:r>
            <a:r>
              <a:rPr lang="fa-IR" sz="1800" b="1" dirty="0">
                <a:solidFill>
                  <a:srgbClr val="FF0000"/>
                </a:solidFill>
                <a:latin typeface="Times New Roman"/>
                <a:ea typeface="Times New Roman"/>
                <a:cs typeface="B Titr" panose="00000700000000000000" pitchFamily="2" charset="-78"/>
              </a:rPr>
              <a:t>تصادفات رانندگی </a:t>
            </a:r>
            <a:r>
              <a:rPr lang="fa-IR" sz="1800" b="1" dirty="0">
                <a:latin typeface="Times New Roman"/>
                <a:ea typeface="Times New Roman"/>
                <a:cs typeface="B Titr" panose="00000700000000000000" pitchFamily="2" charset="-78"/>
              </a:rPr>
              <a:t>به علت </a:t>
            </a:r>
            <a:r>
              <a:rPr lang="fa-IR" sz="1800" b="1" dirty="0">
                <a:solidFill>
                  <a:srgbClr val="FF0000"/>
                </a:solidFill>
                <a:latin typeface="Times New Roman"/>
                <a:ea typeface="Times New Roman"/>
                <a:cs typeface="B Titr" panose="00000700000000000000" pitchFamily="2" charset="-78"/>
              </a:rPr>
              <a:t>خطاهای انسانی </a:t>
            </a:r>
            <a:r>
              <a:rPr lang="fa-IR" sz="1800" b="1" dirty="0">
                <a:latin typeface="Times New Roman"/>
                <a:ea typeface="Times New Roman"/>
                <a:cs typeface="B Titr" panose="00000700000000000000" pitchFamily="2" charset="-78"/>
              </a:rPr>
              <a:t>رخ </a:t>
            </a:r>
            <a:r>
              <a:rPr lang="fa-IR" sz="1800" b="1" dirty="0" smtClean="0">
                <a:latin typeface="Times New Roman"/>
                <a:ea typeface="Times New Roman"/>
                <a:cs typeface="B Titr" panose="00000700000000000000" pitchFamily="2" charset="-78"/>
              </a:rPr>
              <a:t>می دهد.</a:t>
            </a:r>
            <a:endParaRPr lang="fa-IR" sz="1800" b="1" dirty="0">
              <a:latin typeface="Times New Roman"/>
              <a:ea typeface="Times New Roman"/>
              <a:cs typeface="B Titr" panose="00000700000000000000" pitchFamily="2" charset="-78"/>
            </a:endParaRPr>
          </a:p>
          <a:p>
            <a:pPr algn="justLow" rtl="1">
              <a:lnSpc>
                <a:spcPct val="150000"/>
              </a:lnSpc>
            </a:pPr>
            <a:endParaRPr lang="fa-IR" sz="1800" b="1" dirty="0" smtClean="0">
              <a:solidFill>
                <a:srgbClr val="FF0000"/>
              </a:solidFill>
              <a:latin typeface="Times New Roman"/>
              <a:ea typeface="Times New Roman"/>
              <a:cs typeface="B Nazanin"/>
            </a:endParaRP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5476617"/>
            <a:ext cx="2411760" cy="13813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p:cNvSpPr>
            <a:spLocks noGrp="1"/>
          </p:cNvSpPr>
          <p:nvPr>
            <p:ph type="sldNum" sz="quarter" idx="12"/>
          </p:nvPr>
        </p:nvSpPr>
        <p:spPr/>
        <p:txBody>
          <a:bodyPr/>
          <a:lstStyle/>
          <a:p>
            <a:fld id="{BC88DAC3-516F-415C-BCC5-3289038962CA}" type="slidenum">
              <a:rPr lang="fa-IR" smtClean="0"/>
              <a:t>3</a:t>
            </a:fld>
            <a:endParaRPr lang="fa-IR"/>
          </a:p>
        </p:txBody>
      </p:sp>
    </p:spTree>
    <p:extLst>
      <p:ext uri="{BB962C8B-B14F-4D97-AF65-F5344CB8AC3E}">
        <p14:creationId xmlns:p14="http://schemas.microsoft.com/office/powerpoint/2010/main" val="266880465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11560" y="188640"/>
            <a:ext cx="7924800" cy="796950"/>
          </a:xfrm>
        </p:spPr>
        <p:txBody>
          <a:bodyPr/>
          <a:lstStyle/>
          <a:p>
            <a:pPr algn="ctr"/>
            <a:r>
              <a:rPr lang="fa-IR" sz="4000" dirty="0" smtClean="0">
                <a:solidFill>
                  <a:srgbClr val="FF0000"/>
                </a:solidFill>
                <a:cs typeface="B Titr" pitchFamily="2" charset="-78"/>
              </a:rPr>
              <a:t>...اهمیت موضوع</a:t>
            </a:r>
            <a:endParaRPr lang="fa-IR" sz="4000" dirty="0">
              <a:solidFill>
                <a:srgbClr val="FF0000"/>
              </a:solidFill>
              <a:cs typeface="B Titr" pitchFamily="2" charset="-78"/>
            </a:endParaRPr>
          </a:p>
        </p:txBody>
      </p:sp>
      <p:sp>
        <p:nvSpPr>
          <p:cNvPr id="3" name="Content Placeholder 2"/>
          <p:cNvSpPr>
            <a:spLocks noGrp="1"/>
          </p:cNvSpPr>
          <p:nvPr>
            <p:ph idx="1"/>
          </p:nvPr>
        </p:nvSpPr>
        <p:spPr>
          <a:xfrm>
            <a:off x="611560" y="988116"/>
            <a:ext cx="7924800" cy="5753252"/>
          </a:xfrm>
        </p:spPr>
        <p:txBody>
          <a:bodyPr>
            <a:noAutofit/>
          </a:bodyPr>
          <a:lstStyle/>
          <a:p>
            <a:pPr algn="justLow" rtl="1">
              <a:lnSpc>
                <a:spcPct val="150000"/>
              </a:lnSpc>
            </a:pPr>
            <a:r>
              <a:rPr lang="ar-SA" sz="2400" b="1" dirty="0" smtClean="0">
                <a:latin typeface="Times New Roman"/>
                <a:ea typeface="Times New Roman"/>
                <a:cs typeface="B Titr" panose="00000700000000000000" pitchFamily="2" charset="-78"/>
              </a:rPr>
              <a:t>رانندگان </a:t>
            </a:r>
            <a:r>
              <a:rPr lang="ar-SA" sz="2400" b="1" dirty="0">
                <a:latin typeface="Times New Roman"/>
                <a:ea typeface="Times New Roman"/>
                <a:cs typeface="B Titr" panose="00000700000000000000" pitchFamily="2" charset="-78"/>
              </a:rPr>
              <a:t>خطوط بین شهری گروهی از رانندگان هستند که بیشترین اوقات خود را با رانندگی کردن سپری می کنند، بنابراین می توان از نظرات آنها در خصوص رفتارهای پر خطر رانندگی، در ایجاد فرضیات مبتنی بر شواهد به منظور انجام مطالعات کمی متعاقب آن ودر نتیجه طراحی مداخلات مناسب با هدف کاهش میزان سوانح و حوادث ترافیکی استفاده نمود. </a:t>
            </a:r>
            <a:endParaRPr lang="fa-IR" sz="2400" b="1" dirty="0" smtClean="0">
              <a:latin typeface="Times New Roman"/>
              <a:ea typeface="Times New Roman"/>
              <a:cs typeface="B Titr" panose="00000700000000000000" pitchFamily="2" charset="-78"/>
            </a:endParaRPr>
          </a:p>
          <a:p>
            <a:pPr marL="0" indent="0" algn="justLow" rtl="1">
              <a:lnSpc>
                <a:spcPct val="150000"/>
              </a:lnSpc>
              <a:buNone/>
            </a:pPr>
            <a:endParaRPr lang="fa-IR" sz="2400" b="1" dirty="0" smtClean="0">
              <a:latin typeface="Times New Roman"/>
              <a:ea typeface="Times New Roman"/>
              <a:cs typeface="B Nazanin"/>
            </a:endParaRPr>
          </a:p>
        </p:txBody>
      </p:sp>
      <p:sp>
        <p:nvSpPr>
          <p:cNvPr id="2" name="Slide Number Placeholder 1"/>
          <p:cNvSpPr>
            <a:spLocks noGrp="1"/>
          </p:cNvSpPr>
          <p:nvPr>
            <p:ph type="sldNum" sz="quarter" idx="12"/>
          </p:nvPr>
        </p:nvSpPr>
        <p:spPr/>
        <p:txBody>
          <a:bodyPr/>
          <a:lstStyle/>
          <a:p>
            <a:fld id="{BC88DAC3-516F-415C-BCC5-3289038962CA}" type="slidenum">
              <a:rPr lang="fa-IR" smtClean="0"/>
              <a:t>4</a:t>
            </a:fld>
            <a:endParaRPr lang="fa-I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82614" y="4293096"/>
            <a:ext cx="4762500" cy="25649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17112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1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1676400"/>
            <a:ext cx="1817436" cy="15895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1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69825" y="3297802"/>
            <a:ext cx="419011" cy="229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1752600" y="4953000"/>
            <a:ext cx="2057400" cy="762000"/>
          </a:xfrm>
          <a:prstGeom prst="rect">
            <a:avLst/>
          </a:prstGeom>
        </p:spPr>
        <p:style>
          <a:lnRef idx="2">
            <a:schemeClr val="dk1"/>
          </a:lnRef>
          <a:fillRef idx="1">
            <a:schemeClr val="lt1"/>
          </a:fillRef>
          <a:effectRef idx="0">
            <a:schemeClr val="dk1"/>
          </a:effectRef>
          <a:fontRef idx="minor">
            <a:schemeClr val="dk1"/>
          </a:fontRef>
        </p:style>
        <p:txBody>
          <a:bodyPr rtlCol="1" anchor="ctr"/>
          <a:lstStyle/>
          <a:p>
            <a:pPr algn="ctr"/>
            <a:r>
              <a:rPr lang="fa-IR" sz="3600" dirty="0" smtClean="0">
                <a:cs typeface="B Titr" panose="00000700000000000000" pitchFamily="2" charset="-78"/>
              </a:rPr>
              <a:t>2</a:t>
            </a:r>
            <a:endParaRPr lang="fa-IR" sz="3600" dirty="0">
              <a:cs typeface="B Titr" panose="00000700000000000000" pitchFamily="2" charset="-78"/>
            </a:endParaRPr>
          </a:p>
        </p:txBody>
      </p:sp>
      <p:sp>
        <p:nvSpPr>
          <p:cNvPr id="10" name="Rectangle 9"/>
          <p:cNvSpPr/>
          <p:nvPr/>
        </p:nvSpPr>
        <p:spPr>
          <a:xfrm>
            <a:off x="3810000" y="4343400"/>
            <a:ext cx="1981200" cy="1371600"/>
          </a:xfrm>
          <a:prstGeom prst="rect">
            <a:avLst/>
          </a:prstGeom>
        </p:spPr>
        <p:style>
          <a:lnRef idx="2">
            <a:schemeClr val="dk1"/>
          </a:lnRef>
          <a:fillRef idx="1">
            <a:schemeClr val="lt1"/>
          </a:fillRef>
          <a:effectRef idx="0">
            <a:schemeClr val="dk1"/>
          </a:effectRef>
          <a:fontRef idx="minor">
            <a:schemeClr val="dk1"/>
          </a:fontRef>
        </p:style>
        <p:txBody>
          <a:bodyPr rtlCol="1" anchor="ctr"/>
          <a:lstStyle/>
          <a:p>
            <a:pPr algn="ctr"/>
            <a:r>
              <a:rPr lang="fa-IR" sz="4800" dirty="0" smtClean="0">
                <a:cs typeface="B Titr" panose="00000700000000000000" pitchFamily="2" charset="-78"/>
              </a:rPr>
              <a:t>1</a:t>
            </a:r>
            <a:endParaRPr lang="fa-IR" sz="4800" dirty="0">
              <a:cs typeface="B Titr" panose="00000700000000000000" pitchFamily="2" charset="-78"/>
            </a:endParaRPr>
          </a:p>
        </p:txBody>
      </p:sp>
      <p:sp>
        <p:nvSpPr>
          <p:cNvPr id="11" name="Rectangle 10"/>
          <p:cNvSpPr/>
          <p:nvPr/>
        </p:nvSpPr>
        <p:spPr>
          <a:xfrm>
            <a:off x="5791200" y="4953000"/>
            <a:ext cx="2057400" cy="762000"/>
          </a:xfrm>
          <a:prstGeom prst="rect">
            <a:avLst/>
          </a:prstGeom>
        </p:spPr>
        <p:style>
          <a:lnRef idx="2">
            <a:schemeClr val="dk1"/>
          </a:lnRef>
          <a:fillRef idx="1">
            <a:schemeClr val="lt1"/>
          </a:fillRef>
          <a:effectRef idx="0">
            <a:schemeClr val="dk1"/>
          </a:effectRef>
          <a:fontRef idx="minor">
            <a:schemeClr val="dk1"/>
          </a:fontRef>
        </p:style>
        <p:txBody>
          <a:bodyPr rtlCol="1" anchor="ctr"/>
          <a:lstStyle/>
          <a:p>
            <a:pPr algn="ctr"/>
            <a:r>
              <a:rPr lang="fa-IR" sz="3200" dirty="0" smtClean="0">
                <a:cs typeface="B Titr" panose="00000700000000000000" pitchFamily="2" charset="-78"/>
              </a:rPr>
              <a:t>3</a:t>
            </a:r>
            <a:endParaRPr lang="fa-IR" sz="3200" dirty="0">
              <a:cs typeface="B Titr" panose="00000700000000000000" pitchFamily="2" charset="-78"/>
            </a:endParaRPr>
          </a:p>
        </p:txBody>
      </p:sp>
      <p:pic>
        <p:nvPicPr>
          <p:cNvPr id="9" name="Picture 8" descr="Screen Clippi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85977" y="3886200"/>
            <a:ext cx="2181423" cy="380651"/>
          </a:xfrm>
          <a:prstGeom prst="rect">
            <a:avLst/>
          </a:prstGeom>
        </p:spPr>
      </p:pic>
      <p:pic>
        <p:nvPicPr>
          <p:cNvPr id="12" name="Picture 11" descr="Screen Clippi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157325" y="4457642"/>
            <a:ext cx="1247949" cy="419158"/>
          </a:xfrm>
          <a:prstGeom prst="rect">
            <a:avLst/>
          </a:prstGeom>
        </p:spPr>
      </p:pic>
      <p:pic>
        <p:nvPicPr>
          <p:cNvPr id="13" name="Picture 12" descr="Screen Clippi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945846" y="4419600"/>
            <a:ext cx="1762371" cy="514422"/>
          </a:xfrm>
          <a:prstGeom prst="rect">
            <a:avLst/>
          </a:prstGeom>
        </p:spPr>
      </p:pic>
      <p:pic>
        <p:nvPicPr>
          <p:cNvPr id="15" name="Picture 1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791200" y="2451637"/>
            <a:ext cx="1722207" cy="2044163"/>
          </a:xfrm>
          <a:prstGeom prst="rect">
            <a:avLst/>
          </a:prstGeom>
        </p:spPr>
      </p:pic>
      <p:pic>
        <p:nvPicPr>
          <p:cNvPr id="3" name="Picture 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233514" y="3473718"/>
            <a:ext cx="1047750" cy="945639"/>
          </a:xfrm>
          <a:prstGeom prst="rect">
            <a:avLst/>
          </a:prstGeom>
        </p:spPr>
      </p:pic>
      <p:pic>
        <p:nvPicPr>
          <p:cNvPr id="5" name="Picture 4"/>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694059" y="2419176"/>
            <a:ext cx="1905000" cy="1428750"/>
          </a:xfrm>
          <a:prstGeom prst="rect">
            <a:avLst/>
          </a:prstGeom>
        </p:spPr>
      </p:pic>
      <p:sp>
        <p:nvSpPr>
          <p:cNvPr id="6" name="Title 5"/>
          <p:cNvSpPr>
            <a:spLocks noGrp="1"/>
          </p:cNvSpPr>
          <p:nvPr>
            <p:ph type="title"/>
          </p:nvPr>
        </p:nvSpPr>
        <p:spPr>
          <a:xfrm>
            <a:off x="381000" y="588743"/>
            <a:ext cx="8229600" cy="737137"/>
          </a:xfrm>
        </p:spPr>
        <p:txBody>
          <a:bodyPr>
            <a:normAutofit/>
          </a:bodyPr>
          <a:lstStyle/>
          <a:p>
            <a:pPr algn="ctr"/>
            <a:r>
              <a:rPr lang="fa-IR" dirty="0" smtClean="0">
                <a:solidFill>
                  <a:srgbClr val="FF0000"/>
                </a:solidFill>
                <a:cs typeface="B Titr" panose="00000700000000000000" pitchFamily="2" charset="-78"/>
              </a:rPr>
              <a:t>رتبه بندی علل مرگ ومیر در ایران</a:t>
            </a:r>
            <a:endParaRPr lang="en-US" dirty="0">
              <a:solidFill>
                <a:srgbClr val="FF0000"/>
              </a:solidFill>
              <a:cs typeface="B Titr" panose="00000700000000000000" pitchFamily="2" charset="-78"/>
            </a:endParaRPr>
          </a:p>
        </p:txBody>
      </p:sp>
    </p:spTree>
    <p:extLst>
      <p:ext uri="{BB962C8B-B14F-4D97-AF65-F5344CB8AC3E}">
        <p14:creationId xmlns:p14="http://schemas.microsoft.com/office/powerpoint/2010/main" val="28632104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1268762"/>
            <a:ext cx="7772400" cy="985017"/>
          </a:xfrm>
        </p:spPr>
        <p:txBody>
          <a:bodyPr/>
          <a:lstStyle/>
          <a:p>
            <a:r>
              <a:rPr lang="fa-IR" sz="6000" dirty="0">
                <a:solidFill>
                  <a:srgbClr val="FF0000"/>
                </a:solidFill>
                <a:cs typeface="B Titr" pitchFamily="2" charset="-78"/>
              </a:rPr>
              <a:t>اهداف پژوهش</a:t>
            </a:r>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4366" y="3686197"/>
            <a:ext cx="4533900" cy="30551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BC88DAC3-516F-415C-BCC5-3289038962CA}" type="slidenum">
              <a:rPr lang="fa-IR" smtClean="0"/>
              <a:t>6</a:t>
            </a:fld>
            <a:endParaRPr lang="fa-IR"/>
          </a:p>
        </p:txBody>
      </p:sp>
    </p:spTree>
    <p:extLst>
      <p:ext uri="{BB962C8B-B14F-4D97-AF65-F5344CB8AC3E}">
        <p14:creationId xmlns:p14="http://schemas.microsoft.com/office/powerpoint/2010/main" val="150413004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11560" y="404664"/>
            <a:ext cx="7924800" cy="940966"/>
          </a:xfrm>
        </p:spPr>
        <p:txBody>
          <a:bodyPr/>
          <a:lstStyle/>
          <a:p>
            <a:pPr algn="ctr"/>
            <a:r>
              <a:rPr lang="fa-IR" sz="4000" dirty="0" smtClean="0">
                <a:solidFill>
                  <a:srgbClr val="FF0000"/>
                </a:solidFill>
                <a:cs typeface="B Titr" pitchFamily="2" charset="-78"/>
              </a:rPr>
              <a:t>هدف کلی طرح</a:t>
            </a:r>
            <a:endParaRPr lang="fa-IR" sz="4000" dirty="0">
              <a:solidFill>
                <a:srgbClr val="FF0000"/>
              </a:solidFill>
              <a:cs typeface="B Titr" pitchFamily="2" charset="-78"/>
            </a:endParaRPr>
          </a:p>
        </p:txBody>
      </p:sp>
      <p:sp>
        <p:nvSpPr>
          <p:cNvPr id="3" name="Content Placeholder 2"/>
          <p:cNvSpPr>
            <a:spLocks noGrp="1"/>
          </p:cNvSpPr>
          <p:nvPr>
            <p:ph idx="1"/>
          </p:nvPr>
        </p:nvSpPr>
        <p:spPr>
          <a:xfrm>
            <a:off x="611560" y="1363839"/>
            <a:ext cx="7924800" cy="4824536"/>
          </a:xfrm>
        </p:spPr>
        <p:txBody>
          <a:bodyPr>
            <a:noAutofit/>
          </a:bodyPr>
          <a:lstStyle/>
          <a:p>
            <a:pPr algn="justLow" rtl="1">
              <a:lnSpc>
                <a:spcPct val="150000"/>
              </a:lnSpc>
            </a:pPr>
            <a:r>
              <a:rPr lang="fa-IR" sz="3200" b="1" dirty="0" smtClean="0">
                <a:cs typeface="B Titr" panose="00000700000000000000" pitchFamily="2" charset="-78"/>
              </a:rPr>
              <a:t>تبیین </a:t>
            </a:r>
            <a:r>
              <a:rPr lang="fa-IR" sz="3200" b="1" dirty="0">
                <a:cs typeface="B Titr" panose="00000700000000000000" pitchFamily="2" charset="-78"/>
              </a:rPr>
              <a:t>عوامل موثر در  انجام رفتارهای پر خطر در هنگام  رانندگی از دیدگاه رانندگان حرفه ای خطوط بین شهری کرمانشاه</a:t>
            </a:r>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5776" y="3645024"/>
            <a:ext cx="4176464" cy="29249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p:cNvSpPr>
            <a:spLocks noGrp="1"/>
          </p:cNvSpPr>
          <p:nvPr>
            <p:ph type="sldNum" sz="quarter" idx="12"/>
          </p:nvPr>
        </p:nvSpPr>
        <p:spPr/>
        <p:txBody>
          <a:bodyPr/>
          <a:lstStyle/>
          <a:p>
            <a:fld id="{BC88DAC3-516F-415C-BCC5-3289038962CA}" type="slidenum">
              <a:rPr lang="fa-IR" smtClean="0"/>
              <a:t>7</a:t>
            </a:fld>
            <a:endParaRPr lang="fa-IR"/>
          </a:p>
        </p:txBody>
      </p:sp>
    </p:spTree>
    <p:extLst>
      <p:ext uri="{BB962C8B-B14F-4D97-AF65-F5344CB8AC3E}">
        <p14:creationId xmlns:p14="http://schemas.microsoft.com/office/powerpoint/2010/main" val="427587746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539552" y="404664"/>
            <a:ext cx="7924800" cy="940966"/>
          </a:xfrm>
        </p:spPr>
        <p:txBody>
          <a:bodyPr/>
          <a:lstStyle/>
          <a:p>
            <a:pPr algn="ctr"/>
            <a:r>
              <a:rPr lang="fa-IR" sz="4000" dirty="0" smtClean="0">
                <a:solidFill>
                  <a:srgbClr val="FF0000"/>
                </a:solidFill>
                <a:cs typeface="B Titr" pitchFamily="2" charset="-78"/>
              </a:rPr>
              <a:t>اهداف اختصاصی</a:t>
            </a:r>
            <a:endParaRPr lang="fa-IR" sz="4000" dirty="0">
              <a:solidFill>
                <a:srgbClr val="FF0000"/>
              </a:solidFill>
              <a:cs typeface="B Titr" pitchFamily="2" charset="-78"/>
            </a:endParaRPr>
          </a:p>
        </p:txBody>
      </p:sp>
      <p:sp>
        <p:nvSpPr>
          <p:cNvPr id="3" name="Content Placeholder 2"/>
          <p:cNvSpPr>
            <a:spLocks noGrp="1"/>
          </p:cNvSpPr>
          <p:nvPr>
            <p:ph idx="1"/>
          </p:nvPr>
        </p:nvSpPr>
        <p:spPr>
          <a:xfrm>
            <a:off x="538095" y="1556792"/>
            <a:ext cx="7924800" cy="4464496"/>
          </a:xfrm>
        </p:spPr>
        <p:txBody>
          <a:bodyPr>
            <a:noAutofit/>
          </a:bodyPr>
          <a:lstStyle/>
          <a:p>
            <a:pPr algn="justLow" rtl="1">
              <a:lnSpc>
                <a:spcPct val="150000"/>
              </a:lnSpc>
            </a:pPr>
            <a:r>
              <a:rPr lang="fa-IR" sz="3200" b="1" dirty="0" smtClean="0">
                <a:cs typeface="B Titr" panose="00000700000000000000" pitchFamily="2" charset="-78"/>
              </a:rPr>
              <a:t>تبیین </a:t>
            </a:r>
            <a:r>
              <a:rPr lang="fa-IR" sz="3200" b="1" dirty="0">
                <a:cs typeface="B Titr" panose="00000700000000000000" pitchFamily="2" charset="-78"/>
              </a:rPr>
              <a:t>عوامل تسهیل گر در رفتارهای پر خطر رانندگی </a:t>
            </a:r>
          </a:p>
          <a:p>
            <a:pPr algn="justLow" rtl="1">
              <a:lnSpc>
                <a:spcPct val="150000"/>
              </a:lnSpc>
            </a:pPr>
            <a:r>
              <a:rPr lang="fa-IR" sz="3200" b="1" dirty="0" smtClean="0">
                <a:cs typeface="B Titr" panose="00000700000000000000" pitchFamily="2" charset="-78"/>
              </a:rPr>
              <a:t>تبیین </a:t>
            </a:r>
            <a:r>
              <a:rPr lang="fa-IR" sz="3200" b="1" dirty="0">
                <a:cs typeface="B Titr" panose="00000700000000000000" pitchFamily="2" charset="-78"/>
              </a:rPr>
              <a:t>عوامل ممانعت کننده در انجام رفتارهای پرخطررانندگی</a:t>
            </a:r>
          </a:p>
          <a:p>
            <a:pPr marL="0" indent="0" algn="justLow" rtl="1">
              <a:lnSpc>
                <a:spcPct val="150000"/>
              </a:lnSpc>
              <a:buNone/>
            </a:pPr>
            <a:endParaRPr lang="fa-IR" sz="3200" b="1" dirty="0">
              <a:cs typeface="B Nazanin" panose="00000400000000000000" pitchFamily="2" charset="-78"/>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00150" y="4149080"/>
            <a:ext cx="6667500" cy="22451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p:cNvSpPr>
            <a:spLocks noGrp="1"/>
          </p:cNvSpPr>
          <p:nvPr>
            <p:ph type="sldNum" sz="quarter" idx="12"/>
          </p:nvPr>
        </p:nvSpPr>
        <p:spPr/>
        <p:txBody>
          <a:bodyPr/>
          <a:lstStyle/>
          <a:p>
            <a:fld id="{BC88DAC3-516F-415C-BCC5-3289038962CA}" type="slidenum">
              <a:rPr lang="fa-IR" smtClean="0"/>
              <a:t>8</a:t>
            </a:fld>
            <a:endParaRPr lang="fa-IR"/>
          </a:p>
        </p:txBody>
      </p:sp>
    </p:spTree>
    <p:extLst>
      <p:ext uri="{BB962C8B-B14F-4D97-AF65-F5344CB8AC3E}">
        <p14:creationId xmlns:p14="http://schemas.microsoft.com/office/powerpoint/2010/main" val="213389851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539552" y="548680"/>
            <a:ext cx="7924800" cy="940966"/>
          </a:xfrm>
        </p:spPr>
        <p:txBody>
          <a:bodyPr/>
          <a:lstStyle/>
          <a:p>
            <a:pPr algn="ctr"/>
            <a:r>
              <a:rPr lang="fa-IR" sz="4000" dirty="0" smtClean="0">
                <a:solidFill>
                  <a:srgbClr val="FF0000"/>
                </a:solidFill>
                <a:cs typeface="B Titr" pitchFamily="2" charset="-78"/>
              </a:rPr>
              <a:t>اهداف کاربردی</a:t>
            </a:r>
            <a:endParaRPr lang="fa-IR" sz="4000" dirty="0">
              <a:solidFill>
                <a:srgbClr val="FF0000"/>
              </a:solidFill>
              <a:cs typeface="B Titr" pitchFamily="2" charset="-78"/>
            </a:endParaRPr>
          </a:p>
        </p:txBody>
      </p:sp>
      <p:sp>
        <p:nvSpPr>
          <p:cNvPr id="3" name="Content Placeholder 2"/>
          <p:cNvSpPr>
            <a:spLocks noGrp="1"/>
          </p:cNvSpPr>
          <p:nvPr>
            <p:ph idx="1"/>
          </p:nvPr>
        </p:nvSpPr>
        <p:spPr>
          <a:xfrm>
            <a:off x="539552" y="1628800"/>
            <a:ext cx="7924800" cy="4680520"/>
          </a:xfrm>
        </p:spPr>
        <p:txBody>
          <a:bodyPr>
            <a:noAutofit/>
          </a:bodyPr>
          <a:lstStyle/>
          <a:p>
            <a:pPr marL="0" indent="0" algn="justLow" rtl="1">
              <a:lnSpc>
                <a:spcPct val="150000"/>
              </a:lnSpc>
              <a:buNone/>
            </a:pPr>
            <a:r>
              <a:rPr lang="fa-IR" sz="2400" b="1" dirty="0" smtClean="0">
                <a:cs typeface="B Nazanin" panose="00000400000000000000" pitchFamily="2" charset="-78"/>
              </a:rPr>
              <a:t>• </a:t>
            </a:r>
            <a:r>
              <a:rPr lang="fa-IR" sz="2400" b="1" dirty="0" smtClean="0">
                <a:cs typeface="B Titr" panose="00000700000000000000" pitchFamily="2" charset="-78"/>
              </a:rPr>
              <a:t>ارایه  </a:t>
            </a:r>
            <a:r>
              <a:rPr lang="fa-IR" sz="2400" b="1" dirty="0">
                <a:cs typeface="B Titr" panose="00000700000000000000" pitchFamily="2" charset="-78"/>
              </a:rPr>
              <a:t>راهکار هایی در مورد کنترل و پیشگیری از سوانح و حوادث ترافیکی بر اساس دلایل بروز این حوادث از دیدگاه رانندگان</a:t>
            </a:r>
          </a:p>
          <a:p>
            <a:pPr marL="0" indent="0" algn="justLow" rtl="1">
              <a:lnSpc>
                <a:spcPct val="150000"/>
              </a:lnSpc>
              <a:buNone/>
            </a:pPr>
            <a:r>
              <a:rPr lang="fa-IR" sz="2400" b="1" dirty="0" smtClean="0">
                <a:cs typeface="B Titr" panose="00000700000000000000" pitchFamily="2" charset="-78"/>
              </a:rPr>
              <a:t>• ارایه  راهکارهایی </a:t>
            </a:r>
            <a:r>
              <a:rPr lang="fa-IR" sz="2400" b="1" dirty="0">
                <a:cs typeface="B Titr" panose="00000700000000000000" pitchFamily="2" charset="-78"/>
              </a:rPr>
              <a:t>در مورد کاهش انجام رفتارهای پر خطر در هنگام رانندگی </a:t>
            </a:r>
          </a:p>
          <a:p>
            <a:pPr marL="0" indent="0" algn="justLow" rtl="1">
              <a:lnSpc>
                <a:spcPct val="150000"/>
              </a:lnSpc>
              <a:buNone/>
            </a:pPr>
            <a:r>
              <a:rPr lang="fa-IR" sz="2400" b="1" dirty="0" smtClean="0">
                <a:cs typeface="B Titr" panose="00000700000000000000" pitchFamily="2" charset="-78"/>
              </a:rPr>
              <a:t>• طراحی </a:t>
            </a:r>
            <a:r>
              <a:rPr lang="fa-IR" sz="2400" b="1" dirty="0">
                <a:cs typeface="B Titr" panose="00000700000000000000" pitchFamily="2" charset="-78"/>
              </a:rPr>
              <a:t>مداخلات آموزشی به منظور افزایش آگاهی و اصلاح نگرش های غلط در مورد رفتارهای پر خطر رانندگی </a:t>
            </a:r>
          </a:p>
          <a:p>
            <a:pPr marL="0" indent="0" algn="justLow" rtl="1">
              <a:lnSpc>
                <a:spcPct val="150000"/>
              </a:lnSpc>
              <a:buNone/>
            </a:pPr>
            <a:endParaRPr lang="fa-IR" sz="2400" b="1" dirty="0">
              <a:cs typeface="B Nazanin" panose="00000400000000000000" pitchFamily="2" charset="-78"/>
            </a:endParaRP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7824" y="5229200"/>
            <a:ext cx="3168352" cy="14401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p:cNvSpPr>
            <a:spLocks noGrp="1"/>
          </p:cNvSpPr>
          <p:nvPr>
            <p:ph type="sldNum" sz="quarter" idx="12"/>
          </p:nvPr>
        </p:nvSpPr>
        <p:spPr/>
        <p:txBody>
          <a:bodyPr/>
          <a:lstStyle/>
          <a:p>
            <a:fld id="{BC88DAC3-516F-415C-BCC5-3289038962CA}" type="slidenum">
              <a:rPr lang="fa-IR" smtClean="0"/>
              <a:t>9</a:t>
            </a:fld>
            <a:endParaRPr lang="fa-IR"/>
          </a:p>
        </p:txBody>
      </p:sp>
    </p:spTree>
    <p:extLst>
      <p:ext uri="{BB962C8B-B14F-4D97-AF65-F5344CB8AC3E}">
        <p14:creationId xmlns:p14="http://schemas.microsoft.com/office/powerpoint/2010/main" val="396909884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Horizon</Template>
  <TotalTime>5734</TotalTime>
  <Words>1158</Words>
  <Application>Microsoft Office PowerPoint</Application>
  <PresentationFormat>On-screen Show (4:3)</PresentationFormat>
  <Paragraphs>127</Paragraphs>
  <Slides>25</Slides>
  <Notes>1</Notes>
  <HiddenSlides>0</HiddenSlides>
  <MMClips>0</MMClips>
  <ScaleCrop>false</ScaleCrop>
  <HeadingPairs>
    <vt:vector size="4" baseType="variant">
      <vt:variant>
        <vt:lpstr>Theme</vt:lpstr>
      </vt:variant>
      <vt:variant>
        <vt:i4>2</vt:i4>
      </vt:variant>
      <vt:variant>
        <vt:lpstr>Slide Titles</vt:lpstr>
      </vt:variant>
      <vt:variant>
        <vt:i4>25</vt:i4>
      </vt:variant>
    </vt:vector>
  </HeadingPairs>
  <TitlesOfParts>
    <vt:vector size="27" baseType="lpstr">
      <vt:lpstr>Office Theme</vt:lpstr>
      <vt:lpstr>1_Office Theme</vt:lpstr>
      <vt:lpstr>PowerPoint Presentation</vt:lpstr>
      <vt:lpstr>گزارش نهایی طرح تحقیقاتی</vt:lpstr>
      <vt:lpstr>اهمیت موضوع</vt:lpstr>
      <vt:lpstr>...اهمیت موضوع</vt:lpstr>
      <vt:lpstr>رتبه بندی علل مرگ ومیر در ایران</vt:lpstr>
      <vt:lpstr>اهداف پژوهش</vt:lpstr>
      <vt:lpstr>هدف کلی طرح</vt:lpstr>
      <vt:lpstr>اهداف اختصاصی</vt:lpstr>
      <vt:lpstr>اهداف کاربردی</vt:lpstr>
      <vt:lpstr>روش اجرا</vt:lpstr>
      <vt:lpstr>معیارهای ورود و خروج در  مرحله اول مطالعه </vt:lpstr>
      <vt:lpstr>روش جمع آوری اطلاعات</vt:lpstr>
      <vt:lpstr>تجزیه و تحلیل داده ها</vt:lpstr>
      <vt:lpstr>نتایج</vt:lpstr>
      <vt:lpstr>مشخصات افراد شرکت کننده</vt:lpstr>
      <vt:lpstr>جدول مشخصات شرکت کنندگان و وسیله نقلیه</vt:lpstr>
      <vt:lpstr>مضمون های اصلی و فرعی </vt:lpstr>
      <vt:lpstr>عوامل مربوط به راننده</vt:lpstr>
      <vt:lpstr>عوامل مربوط به وسیله نقلیه</vt:lpstr>
      <vt:lpstr>عوامل مربوط به مسیرهای رانندگی و جاده ها</vt:lpstr>
      <vt:lpstr>عوامل مربوط به قوانین و مقررات و نحوه نظارت</vt:lpstr>
      <vt:lpstr>بحث و نتیجه گیری</vt:lpstr>
      <vt:lpstr>پیام پژوهشی</vt:lpstr>
      <vt:lpstr>PowerPoint Presentation</vt:lpstr>
      <vt:lpstr>PowerPoint Presentation</vt:lpstr>
    </vt:vector>
  </TitlesOfParts>
  <Company>mohit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دفاع از پروپوزال پایان نامه دکترای تخصصی آموزش بهداشت و ارتقای سلامت</dc:title>
  <dc:creator>amir</dc:creator>
  <cp:lastModifiedBy>COMPUTER BAHAR</cp:lastModifiedBy>
  <cp:revision>390</cp:revision>
  <dcterms:created xsi:type="dcterms:W3CDTF">2012-12-14T18:49:17Z</dcterms:created>
  <dcterms:modified xsi:type="dcterms:W3CDTF">2020-11-18T05:45:55Z</dcterms:modified>
</cp:coreProperties>
</file>