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1"/>
  </p:notesMasterIdLst>
  <p:handoutMasterIdLst>
    <p:handoutMasterId r:id="rId22"/>
  </p:handoutMasterIdLst>
  <p:sldIdLst>
    <p:sldId id="352" r:id="rId2"/>
    <p:sldId id="347" r:id="rId3"/>
    <p:sldId id="410" r:id="rId4"/>
    <p:sldId id="411" r:id="rId5"/>
    <p:sldId id="415" r:id="rId6"/>
    <p:sldId id="413" r:id="rId7"/>
    <p:sldId id="416" r:id="rId8"/>
    <p:sldId id="418" r:id="rId9"/>
    <p:sldId id="419" r:id="rId10"/>
    <p:sldId id="420" r:id="rId11"/>
    <p:sldId id="417" r:id="rId12"/>
    <p:sldId id="421" r:id="rId13"/>
    <p:sldId id="422" r:id="rId14"/>
    <p:sldId id="423" r:id="rId15"/>
    <p:sldId id="424" r:id="rId16"/>
    <p:sldId id="425" r:id="rId17"/>
    <p:sldId id="426" r:id="rId18"/>
    <p:sldId id="427" r:id="rId19"/>
    <p:sldId id="409"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p:cViewPr varScale="1">
        <p:scale>
          <a:sx n="73" d="100"/>
          <a:sy n="73" d="100"/>
        </p:scale>
        <p:origin x="132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030B1EFF-D273-4836-A8B7-5B53498CC731}" type="datetime8">
              <a:rPr lang="fa-IR" smtClean="0"/>
              <a:pPr/>
              <a:t>18 اُكتبر 20</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3623DEAE-F92D-4704-AF05-D4B1194946DA}" type="slidenum">
              <a:rPr lang="fa-IR" smtClean="0"/>
              <a:pPr/>
              <a:t>‹#›</a:t>
            </a:fld>
            <a:endParaRPr lang="fa-IR"/>
          </a:p>
        </p:txBody>
      </p:sp>
    </p:spTree>
    <p:extLst>
      <p:ext uri="{BB962C8B-B14F-4D97-AF65-F5344CB8AC3E}">
        <p14:creationId xmlns:p14="http://schemas.microsoft.com/office/powerpoint/2010/main" val="38721849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6CCE833-DDC5-4FB0-AA81-25D8A39AEBDE}" type="datetime8">
              <a:rPr lang="fa-IR" smtClean="0"/>
              <a:pPr/>
              <a:t>18 اُكتبر 20</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285049E-3E18-4979-9509-B4FB393162B9}" type="slidenum">
              <a:rPr lang="fa-IR" smtClean="0"/>
              <a:pPr/>
              <a:t>‹#›</a:t>
            </a:fld>
            <a:endParaRPr lang="fa-IR"/>
          </a:p>
        </p:txBody>
      </p:sp>
    </p:spTree>
    <p:extLst>
      <p:ext uri="{BB962C8B-B14F-4D97-AF65-F5344CB8AC3E}">
        <p14:creationId xmlns:p14="http://schemas.microsoft.com/office/powerpoint/2010/main" val="1367045085"/>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90BEC8-3B8C-49AE-8C1C-DAD4487238A2}" type="datetime8">
              <a:rPr lang="fa-IR" smtClean="0"/>
              <a:pPr/>
              <a:t>18 اُكتبر 20</a:t>
            </a:fld>
            <a:endParaRPr lang="fa-IR"/>
          </a:p>
        </p:txBody>
      </p:sp>
      <p:sp>
        <p:nvSpPr>
          <p:cNvPr id="5" name="Footer Placeholder 4"/>
          <p:cNvSpPr>
            <a:spLocks noGrp="1"/>
          </p:cNvSpPr>
          <p:nvPr>
            <p:ph type="ftr" sz="quarter" idx="11"/>
          </p:nvPr>
        </p:nvSpPr>
        <p:spPr/>
        <p:txBody>
          <a:bodyPr/>
          <a:lstStyle/>
          <a:p>
            <a:endParaRPr lang="fa-I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60097FF9-9A4E-48E3-ACF3-7397FD5D2E03}" type="slidenum">
              <a:rPr lang="fa-IR" smtClean="0"/>
              <a:pPr/>
              <a:t>‹#›</a:t>
            </a:fld>
            <a:endParaRPr lang="fa-IR"/>
          </a:p>
        </p:txBody>
      </p:sp>
    </p:spTree>
    <p:extLst>
      <p:ext uri="{BB962C8B-B14F-4D97-AF65-F5344CB8AC3E}">
        <p14:creationId xmlns:p14="http://schemas.microsoft.com/office/powerpoint/2010/main" val="2159283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9B9199-CAFA-4AE3-8003-2F6DCF9091EE}" type="datetime8">
              <a:rPr lang="fa-IR" smtClean="0"/>
              <a:pPr/>
              <a:t>18 اُكتبر 20</a:t>
            </a:fld>
            <a:endParaRPr lang="fa-IR"/>
          </a:p>
        </p:txBody>
      </p:sp>
      <p:sp>
        <p:nvSpPr>
          <p:cNvPr id="5" name="Footer Placeholder 4"/>
          <p:cNvSpPr>
            <a:spLocks noGrp="1"/>
          </p:cNvSpPr>
          <p:nvPr>
            <p:ph type="ftr" sz="quarter" idx="11"/>
          </p:nvPr>
        </p:nvSpPr>
        <p:spPr/>
        <p:txBody>
          <a:bodyPr/>
          <a:lstStyle/>
          <a:p>
            <a:endParaRPr lang="fa-I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0097FF9-9A4E-48E3-ACF3-7397FD5D2E03}" type="slidenum">
              <a:rPr lang="fa-IR" smtClean="0"/>
              <a:pPr/>
              <a:t>‹#›</a:t>
            </a:fld>
            <a:endParaRPr lang="fa-IR"/>
          </a:p>
        </p:txBody>
      </p:sp>
    </p:spTree>
    <p:extLst>
      <p:ext uri="{BB962C8B-B14F-4D97-AF65-F5344CB8AC3E}">
        <p14:creationId xmlns:p14="http://schemas.microsoft.com/office/powerpoint/2010/main" val="347787254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9B9199-CAFA-4AE3-8003-2F6DCF9091EE}" type="datetime8">
              <a:rPr lang="fa-IR" smtClean="0"/>
              <a:pPr/>
              <a:t>18 اُكتبر 20</a:t>
            </a:fld>
            <a:endParaRPr lang="fa-IR"/>
          </a:p>
        </p:txBody>
      </p:sp>
      <p:sp>
        <p:nvSpPr>
          <p:cNvPr id="5" name="Footer Placeholder 4"/>
          <p:cNvSpPr>
            <a:spLocks noGrp="1"/>
          </p:cNvSpPr>
          <p:nvPr>
            <p:ph type="ftr" sz="quarter" idx="11"/>
          </p:nvPr>
        </p:nvSpPr>
        <p:spPr/>
        <p:txBody>
          <a:bodyPr/>
          <a:lstStyle/>
          <a:p>
            <a:endParaRPr lang="fa-I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0097FF9-9A4E-48E3-ACF3-7397FD5D2E03}" type="slidenum">
              <a:rPr lang="fa-IR" smtClean="0"/>
              <a:pPr/>
              <a:t>‹#›</a:t>
            </a:fld>
            <a:endParaRPr lang="fa-I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5055682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89B9199-CAFA-4AE3-8003-2F6DCF9091EE}" type="datetime8">
              <a:rPr lang="fa-IR" smtClean="0"/>
              <a:pPr/>
              <a:t>18 اُكتبر 20</a:t>
            </a:fld>
            <a:endParaRPr lang="fa-IR"/>
          </a:p>
        </p:txBody>
      </p:sp>
      <p:sp>
        <p:nvSpPr>
          <p:cNvPr id="6" name="Footer Placeholder 5"/>
          <p:cNvSpPr>
            <a:spLocks noGrp="1"/>
          </p:cNvSpPr>
          <p:nvPr>
            <p:ph type="ftr" sz="quarter" idx="11"/>
          </p:nvPr>
        </p:nvSpPr>
        <p:spPr/>
        <p:txBody>
          <a:bodyPr/>
          <a:lstStyle/>
          <a:p>
            <a:endParaRPr lang="fa-I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0097FF9-9A4E-48E3-ACF3-7397FD5D2E03}" type="slidenum">
              <a:rPr lang="fa-IR" smtClean="0"/>
              <a:pPr/>
              <a:t>‹#›</a:t>
            </a:fld>
            <a:endParaRPr lang="fa-IR"/>
          </a:p>
        </p:txBody>
      </p:sp>
    </p:spTree>
    <p:extLst>
      <p:ext uri="{BB962C8B-B14F-4D97-AF65-F5344CB8AC3E}">
        <p14:creationId xmlns:p14="http://schemas.microsoft.com/office/powerpoint/2010/main" val="307109031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89B9199-CAFA-4AE3-8003-2F6DCF9091EE}" type="datetime8">
              <a:rPr lang="fa-IR" smtClean="0"/>
              <a:pPr/>
              <a:t>18 اُكتبر 20</a:t>
            </a:fld>
            <a:endParaRPr lang="fa-IR"/>
          </a:p>
        </p:txBody>
      </p:sp>
      <p:sp>
        <p:nvSpPr>
          <p:cNvPr id="6" name="Footer Placeholder 5"/>
          <p:cNvSpPr>
            <a:spLocks noGrp="1"/>
          </p:cNvSpPr>
          <p:nvPr>
            <p:ph type="ftr" sz="quarter" idx="11"/>
          </p:nvPr>
        </p:nvSpPr>
        <p:spPr/>
        <p:txBody>
          <a:bodyPr/>
          <a:lstStyle/>
          <a:p>
            <a:endParaRPr lang="fa-I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0097FF9-9A4E-48E3-ACF3-7397FD5D2E03}" type="slidenum">
              <a:rPr lang="fa-IR" smtClean="0"/>
              <a:pPr/>
              <a:t>‹#›</a:t>
            </a:fld>
            <a:endParaRPr lang="fa-I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5078598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89B9199-CAFA-4AE3-8003-2F6DCF9091EE}" type="datetime8">
              <a:rPr lang="fa-IR" smtClean="0"/>
              <a:pPr/>
              <a:t>18 اُكتبر 20</a:t>
            </a:fld>
            <a:endParaRPr lang="fa-IR"/>
          </a:p>
        </p:txBody>
      </p:sp>
      <p:sp>
        <p:nvSpPr>
          <p:cNvPr id="6" name="Footer Placeholder 5"/>
          <p:cNvSpPr>
            <a:spLocks noGrp="1"/>
          </p:cNvSpPr>
          <p:nvPr>
            <p:ph type="ftr" sz="quarter" idx="11"/>
          </p:nvPr>
        </p:nvSpPr>
        <p:spPr/>
        <p:txBody>
          <a:bodyPr/>
          <a:lstStyle/>
          <a:p>
            <a:endParaRPr lang="fa-I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0097FF9-9A4E-48E3-ACF3-7397FD5D2E03}" type="slidenum">
              <a:rPr lang="fa-IR" smtClean="0"/>
              <a:pPr/>
              <a:t>‹#›</a:t>
            </a:fld>
            <a:endParaRPr lang="fa-IR"/>
          </a:p>
        </p:txBody>
      </p:sp>
    </p:spTree>
    <p:extLst>
      <p:ext uri="{BB962C8B-B14F-4D97-AF65-F5344CB8AC3E}">
        <p14:creationId xmlns:p14="http://schemas.microsoft.com/office/powerpoint/2010/main" val="34753925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1F4304-F411-4EC5-B014-AD462A0AC810}" type="datetime8">
              <a:rPr lang="fa-IR" smtClean="0"/>
              <a:pPr/>
              <a:t>18 اُكتبر 20</a:t>
            </a:fld>
            <a:endParaRPr lang="fa-IR"/>
          </a:p>
        </p:txBody>
      </p:sp>
      <p:sp>
        <p:nvSpPr>
          <p:cNvPr id="5" name="Footer Placeholder 4"/>
          <p:cNvSpPr>
            <a:spLocks noGrp="1"/>
          </p:cNvSpPr>
          <p:nvPr>
            <p:ph type="ftr" sz="quarter" idx="11"/>
          </p:nvPr>
        </p:nvSpPr>
        <p:spPr/>
        <p:txBody>
          <a:bodyPr/>
          <a:lstStyle/>
          <a:p>
            <a:endParaRPr lang="fa-I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0097FF9-9A4E-48E3-ACF3-7397FD5D2E03}" type="slidenum">
              <a:rPr lang="fa-IR" smtClean="0"/>
              <a:pPr/>
              <a:t>‹#›</a:t>
            </a:fld>
            <a:endParaRPr lang="fa-IR"/>
          </a:p>
        </p:txBody>
      </p:sp>
    </p:spTree>
    <p:extLst>
      <p:ext uri="{BB962C8B-B14F-4D97-AF65-F5344CB8AC3E}">
        <p14:creationId xmlns:p14="http://schemas.microsoft.com/office/powerpoint/2010/main" val="838068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C99756-AC39-4C56-BAC6-FB8584375AE6}" type="datetime8">
              <a:rPr lang="fa-IR" smtClean="0"/>
              <a:pPr/>
              <a:t>18 اُكتبر 20</a:t>
            </a:fld>
            <a:endParaRPr lang="fa-IR"/>
          </a:p>
        </p:txBody>
      </p:sp>
      <p:sp>
        <p:nvSpPr>
          <p:cNvPr id="5" name="Footer Placeholder 4"/>
          <p:cNvSpPr>
            <a:spLocks noGrp="1"/>
          </p:cNvSpPr>
          <p:nvPr>
            <p:ph type="ftr" sz="quarter" idx="11"/>
          </p:nvPr>
        </p:nvSpPr>
        <p:spPr/>
        <p:txBody>
          <a:bodyPr/>
          <a:lstStyle/>
          <a:p>
            <a:endParaRPr lang="fa-I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0097FF9-9A4E-48E3-ACF3-7397FD5D2E03}" type="slidenum">
              <a:rPr lang="fa-IR" smtClean="0"/>
              <a:pPr/>
              <a:t>‹#›</a:t>
            </a:fld>
            <a:endParaRPr lang="fa-IR"/>
          </a:p>
        </p:txBody>
      </p:sp>
    </p:spTree>
    <p:extLst>
      <p:ext uri="{BB962C8B-B14F-4D97-AF65-F5344CB8AC3E}">
        <p14:creationId xmlns:p14="http://schemas.microsoft.com/office/powerpoint/2010/main" val="686913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EC9E09-8E30-4AB2-8C56-7C396E7C4771}" type="datetime8">
              <a:rPr lang="fa-IR" smtClean="0"/>
              <a:pPr/>
              <a:t>18 اُكتبر 20</a:t>
            </a:fld>
            <a:endParaRPr lang="fa-IR"/>
          </a:p>
        </p:txBody>
      </p:sp>
      <p:sp>
        <p:nvSpPr>
          <p:cNvPr id="5" name="Footer Placeholder 4"/>
          <p:cNvSpPr>
            <a:spLocks noGrp="1"/>
          </p:cNvSpPr>
          <p:nvPr>
            <p:ph type="ftr" sz="quarter" idx="11"/>
          </p:nvPr>
        </p:nvSpPr>
        <p:spPr/>
        <p:txBody>
          <a:bodyPr/>
          <a:lstStyle/>
          <a:p>
            <a:endParaRPr lang="fa-I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0097FF9-9A4E-48E3-ACF3-7397FD5D2E03}" type="slidenum">
              <a:rPr lang="fa-IR" smtClean="0"/>
              <a:pPr/>
              <a:t>‹#›</a:t>
            </a:fld>
            <a:endParaRPr lang="fa-IR"/>
          </a:p>
        </p:txBody>
      </p:sp>
    </p:spTree>
    <p:extLst>
      <p:ext uri="{BB962C8B-B14F-4D97-AF65-F5344CB8AC3E}">
        <p14:creationId xmlns:p14="http://schemas.microsoft.com/office/powerpoint/2010/main" val="3145592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CB1DEA-95A9-4F62-BBC8-28D312B64326}" type="datetime8">
              <a:rPr lang="fa-IR" smtClean="0"/>
              <a:pPr/>
              <a:t>18 اُكتبر 20</a:t>
            </a:fld>
            <a:endParaRPr lang="fa-IR"/>
          </a:p>
        </p:txBody>
      </p:sp>
      <p:sp>
        <p:nvSpPr>
          <p:cNvPr id="5" name="Footer Placeholder 4"/>
          <p:cNvSpPr>
            <a:spLocks noGrp="1"/>
          </p:cNvSpPr>
          <p:nvPr>
            <p:ph type="ftr" sz="quarter" idx="11"/>
          </p:nvPr>
        </p:nvSpPr>
        <p:spPr/>
        <p:txBody>
          <a:bodyPr/>
          <a:lstStyle/>
          <a:p>
            <a:endParaRPr lang="fa-I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0097FF9-9A4E-48E3-ACF3-7397FD5D2E03}" type="slidenum">
              <a:rPr lang="fa-IR" smtClean="0"/>
              <a:pPr/>
              <a:t>‹#›</a:t>
            </a:fld>
            <a:endParaRPr lang="fa-IR"/>
          </a:p>
        </p:txBody>
      </p:sp>
    </p:spTree>
    <p:extLst>
      <p:ext uri="{BB962C8B-B14F-4D97-AF65-F5344CB8AC3E}">
        <p14:creationId xmlns:p14="http://schemas.microsoft.com/office/powerpoint/2010/main" val="1497214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6E6371B-FF39-456A-9466-C9B3E3362046}" type="datetime8">
              <a:rPr lang="fa-IR" smtClean="0"/>
              <a:pPr/>
              <a:t>18 اُكتبر 20</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60097FF9-9A4E-48E3-ACF3-7397FD5D2E03}" type="slidenum">
              <a:rPr lang="fa-IR" smtClean="0"/>
              <a:pPr/>
              <a:t>‹#›</a:t>
            </a:fld>
            <a:endParaRPr lang="fa-IR"/>
          </a:p>
        </p:txBody>
      </p:sp>
    </p:spTree>
    <p:extLst>
      <p:ext uri="{BB962C8B-B14F-4D97-AF65-F5344CB8AC3E}">
        <p14:creationId xmlns:p14="http://schemas.microsoft.com/office/powerpoint/2010/main" val="208741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F54E04-2877-4F8C-9035-F30976CF748C}" type="datetime8">
              <a:rPr lang="fa-IR" smtClean="0"/>
              <a:pPr/>
              <a:t>18 اُكتبر 20</a:t>
            </a:fld>
            <a:endParaRPr lang="fa-IR"/>
          </a:p>
        </p:txBody>
      </p:sp>
      <p:sp>
        <p:nvSpPr>
          <p:cNvPr id="8" name="Footer Placeholder 7"/>
          <p:cNvSpPr>
            <a:spLocks noGrp="1"/>
          </p:cNvSpPr>
          <p:nvPr>
            <p:ph type="ftr" sz="quarter" idx="11"/>
          </p:nvPr>
        </p:nvSpPr>
        <p:spPr/>
        <p:txBody>
          <a:bodyPr/>
          <a:lstStyle/>
          <a:p>
            <a:endParaRPr lang="fa-I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60097FF9-9A4E-48E3-ACF3-7397FD5D2E03}" type="slidenum">
              <a:rPr lang="fa-IR" smtClean="0"/>
              <a:pPr/>
              <a:t>‹#›</a:t>
            </a:fld>
            <a:endParaRPr lang="fa-IR"/>
          </a:p>
        </p:txBody>
      </p:sp>
    </p:spTree>
    <p:extLst>
      <p:ext uri="{BB962C8B-B14F-4D97-AF65-F5344CB8AC3E}">
        <p14:creationId xmlns:p14="http://schemas.microsoft.com/office/powerpoint/2010/main" val="2945076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3272C94-1759-444E-83EC-593AE5F24A73}" type="datetime8">
              <a:rPr lang="fa-IR" smtClean="0"/>
              <a:pPr/>
              <a:t>18 اُكتبر 20</a:t>
            </a:fld>
            <a:endParaRPr lang="fa-IR"/>
          </a:p>
        </p:txBody>
      </p:sp>
      <p:sp>
        <p:nvSpPr>
          <p:cNvPr id="4" name="Footer Placeholder 3"/>
          <p:cNvSpPr>
            <a:spLocks noGrp="1"/>
          </p:cNvSpPr>
          <p:nvPr>
            <p:ph type="ftr" sz="quarter" idx="11"/>
          </p:nvPr>
        </p:nvSpPr>
        <p:spPr/>
        <p:txBody>
          <a:bodyPr/>
          <a:lstStyle/>
          <a:p>
            <a:endParaRPr lang="fa-I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0097FF9-9A4E-48E3-ACF3-7397FD5D2E03}" type="slidenum">
              <a:rPr lang="fa-IR" smtClean="0"/>
              <a:pPr/>
              <a:t>‹#›</a:t>
            </a:fld>
            <a:endParaRPr lang="fa-IR"/>
          </a:p>
        </p:txBody>
      </p:sp>
    </p:spTree>
    <p:extLst>
      <p:ext uri="{BB962C8B-B14F-4D97-AF65-F5344CB8AC3E}">
        <p14:creationId xmlns:p14="http://schemas.microsoft.com/office/powerpoint/2010/main" val="1052442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C75104-4D78-4F49-BE44-95501DC471D5}" type="datetime8">
              <a:rPr lang="fa-IR" smtClean="0"/>
              <a:pPr/>
              <a:t>18 اُكتبر 20</a:t>
            </a:fld>
            <a:endParaRPr lang="fa-IR"/>
          </a:p>
        </p:txBody>
      </p:sp>
      <p:sp>
        <p:nvSpPr>
          <p:cNvPr id="3" name="Footer Placeholder 2"/>
          <p:cNvSpPr>
            <a:spLocks noGrp="1"/>
          </p:cNvSpPr>
          <p:nvPr>
            <p:ph type="ftr" sz="quarter" idx="11"/>
          </p:nvPr>
        </p:nvSpPr>
        <p:spPr/>
        <p:txBody>
          <a:bodyPr/>
          <a:lstStyle/>
          <a:p>
            <a:endParaRPr lang="fa-I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0097FF9-9A4E-48E3-ACF3-7397FD5D2E03}" type="slidenum">
              <a:rPr lang="fa-IR" smtClean="0"/>
              <a:pPr/>
              <a:t>‹#›</a:t>
            </a:fld>
            <a:endParaRPr lang="fa-IR"/>
          </a:p>
        </p:txBody>
      </p:sp>
    </p:spTree>
    <p:extLst>
      <p:ext uri="{BB962C8B-B14F-4D97-AF65-F5344CB8AC3E}">
        <p14:creationId xmlns:p14="http://schemas.microsoft.com/office/powerpoint/2010/main" val="132855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A72B2FF-5234-49E8-8D58-355FCE329C38}" type="datetime8">
              <a:rPr lang="fa-IR" smtClean="0"/>
              <a:pPr/>
              <a:t>18 اُكتبر 20</a:t>
            </a:fld>
            <a:endParaRPr lang="fa-IR"/>
          </a:p>
        </p:txBody>
      </p:sp>
      <p:sp>
        <p:nvSpPr>
          <p:cNvPr id="6" name="Footer Placeholder 5"/>
          <p:cNvSpPr>
            <a:spLocks noGrp="1"/>
          </p:cNvSpPr>
          <p:nvPr>
            <p:ph type="ftr" sz="quarter" idx="11"/>
          </p:nvPr>
        </p:nvSpPr>
        <p:spPr/>
        <p:txBody>
          <a:bodyPr/>
          <a:lstStyle/>
          <a:p>
            <a:endParaRPr lang="fa-I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0097FF9-9A4E-48E3-ACF3-7397FD5D2E03}" type="slidenum">
              <a:rPr lang="fa-IR" smtClean="0"/>
              <a:pPr/>
              <a:t>‹#›</a:t>
            </a:fld>
            <a:endParaRPr lang="fa-IR"/>
          </a:p>
        </p:txBody>
      </p:sp>
    </p:spTree>
    <p:extLst>
      <p:ext uri="{BB962C8B-B14F-4D97-AF65-F5344CB8AC3E}">
        <p14:creationId xmlns:p14="http://schemas.microsoft.com/office/powerpoint/2010/main" val="2807058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01498DA-AD53-433F-9946-A6CCB1CD5F3E}" type="datetime8">
              <a:rPr lang="fa-IR" smtClean="0"/>
              <a:pPr/>
              <a:t>18 اُكتبر 20</a:t>
            </a:fld>
            <a:endParaRPr lang="fa-IR"/>
          </a:p>
        </p:txBody>
      </p:sp>
      <p:sp>
        <p:nvSpPr>
          <p:cNvPr id="6" name="Footer Placeholder 5"/>
          <p:cNvSpPr>
            <a:spLocks noGrp="1"/>
          </p:cNvSpPr>
          <p:nvPr>
            <p:ph type="ftr" sz="quarter" idx="11"/>
          </p:nvPr>
        </p:nvSpPr>
        <p:spPr/>
        <p:txBody>
          <a:bodyPr/>
          <a:lstStyle/>
          <a:p>
            <a:endParaRPr lang="fa-I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0097FF9-9A4E-48E3-ACF3-7397FD5D2E03}" type="slidenum">
              <a:rPr lang="fa-IR" smtClean="0"/>
              <a:pPr/>
              <a:t>‹#›</a:t>
            </a:fld>
            <a:endParaRPr lang="fa-IR"/>
          </a:p>
        </p:txBody>
      </p:sp>
    </p:spTree>
    <p:extLst>
      <p:ext uri="{BB962C8B-B14F-4D97-AF65-F5344CB8AC3E}">
        <p14:creationId xmlns:p14="http://schemas.microsoft.com/office/powerpoint/2010/main" val="559115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589B9199-CAFA-4AE3-8003-2F6DCF9091EE}" type="datetime8">
              <a:rPr lang="fa-IR" smtClean="0"/>
              <a:pPr/>
              <a:t>18 اُكتبر 20</a:t>
            </a:fld>
            <a:endParaRPr lang="fa-I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60097FF9-9A4E-48E3-ACF3-7397FD5D2E03}" type="slidenum">
              <a:rPr lang="fa-IR" smtClean="0"/>
              <a:pPr/>
              <a:t>‹#›</a:t>
            </a:fld>
            <a:endParaRPr lang="fa-IR"/>
          </a:p>
        </p:txBody>
      </p:sp>
    </p:spTree>
    <p:extLst>
      <p:ext uri="{BB962C8B-B14F-4D97-AF65-F5344CB8AC3E}">
        <p14:creationId xmlns:p14="http://schemas.microsoft.com/office/powerpoint/2010/main" val="35042203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6615" y="2743200"/>
            <a:ext cx="6600451" cy="914399"/>
          </a:xfrm>
        </p:spPr>
        <p:txBody>
          <a:bodyPr>
            <a:normAutofit fontScale="90000"/>
          </a:bodyPr>
          <a:lstStyle/>
          <a:p>
            <a:pPr algn="ctr"/>
            <a:r>
              <a:rPr lang="fa-IR" dirty="0" smtClean="0">
                <a:cs typeface="B Titr" panose="00000700000000000000" pitchFamily="2" charset="-78"/>
              </a:rPr>
              <a:t>بسم الله الرحمن الرحیم</a:t>
            </a:r>
            <a:endParaRPr lang="fa-IR" dirty="0">
              <a:cs typeface="B Titr" panose="00000700000000000000" pitchFamily="2" charset="-78"/>
            </a:endParaRPr>
          </a:p>
        </p:txBody>
      </p:sp>
      <p:sp>
        <p:nvSpPr>
          <p:cNvPr id="4" name="Slide Number Placeholder 3"/>
          <p:cNvSpPr>
            <a:spLocks noGrp="1"/>
          </p:cNvSpPr>
          <p:nvPr>
            <p:ph type="sldNum" sz="quarter" idx="12"/>
          </p:nvPr>
        </p:nvSpPr>
        <p:spPr/>
        <p:txBody>
          <a:bodyPr/>
          <a:lstStyle/>
          <a:p>
            <a:fld id="{60097FF9-9A4E-48E3-ACF3-7397FD5D2E03}" type="slidenum">
              <a:rPr lang="fa-IR" smtClean="0"/>
              <a:pPr/>
              <a:t>1</a:t>
            </a:fld>
            <a:endParaRPr lang="fa-IR"/>
          </a:p>
        </p:txBody>
      </p:sp>
    </p:spTree>
    <p:extLst>
      <p:ext uri="{BB962C8B-B14F-4D97-AF65-F5344CB8AC3E}">
        <p14:creationId xmlns:p14="http://schemas.microsoft.com/office/powerpoint/2010/main" val="27096032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23690"/>
          </a:xfrm>
        </p:spPr>
        <p:txBody>
          <a:bodyPr/>
          <a:lstStyle/>
          <a:p>
            <a:pPr algn="r"/>
            <a:r>
              <a:rPr lang="fa-IR" b="1" dirty="0">
                <a:cs typeface="B Titr" panose="00000700000000000000" pitchFamily="2" charset="-78"/>
              </a:rPr>
              <a:t>روش </a:t>
            </a:r>
            <a:r>
              <a:rPr lang="fa-IR" b="1" dirty="0" smtClean="0">
                <a:cs typeface="B Titr" panose="00000700000000000000" pitchFamily="2" charset="-78"/>
              </a:rPr>
              <a:t>مطالعه</a:t>
            </a:r>
            <a:endParaRPr lang="en-US" dirty="0">
              <a:cs typeface="B Titr" panose="00000700000000000000" pitchFamily="2" charset="-78"/>
            </a:endParaRPr>
          </a:p>
        </p:txBody>
      </p:sp>
      <p:sp>
        <p:nvSpPr>
          <p:cNvPr id="3" name="Content Placeholder 2"/>
          <p:cNvSpPr>
            <a:spLocks noGrp="1"/>
          </p:cNvSpPr>
          <p:nvPr>
            <p:ph idx="1"/>
          </p:nvPr>
        </p:nvSpPr>
        <p:spPr>
          <a:xfrm>
            <a:off x="1371600" y="1447800"/>
            <a:ext cx="7145383" cy="4724400"/>
          </a:xfrm>
        </p:spPr>
        <p:txBody>
          <a:bodyPr>
            <a:noAutofit/>
          </a:bodyPr>
          <a:lstStyle/>
          <a:p>
            <a:pPr algn="just"/>
            <a:r>
              <a:rPr lang="fa-IR" dirty="0">
                <a:cs typeface="B Nazanin" panose="00000400000000000000" pitchFamily="2" charset="-78"/>
              </a:rPr>
              <a:t>آزردگی صوتی افراد براساس پرسش </a:t>
            </a:r>
            <a:r>
              <a:rPr lang="fa-IR" dirty="0" smtClean="0">
                <a:cs typeface="B Nazanin" panose="00000400000000000000" pitchFamily="2" charset="-78"/>
              </a:rPr>
              <a:t>نام</a:t>
            </a:r>
            <a:r>
              <a:rPr lang="en-US" dirty="0" smtClean="0">
                <a:cs typeface="B Nazanin" panose="00000400000000000000" pitchFamily="2" charset="-78"/>
              </a:rPr>
              <a:t> </a:t>
            </a:r>
            <a:r>
              <a:rPr lang="fa-IR" dirty="0" smtClean="0">
                <a:cs typeface="B Nazanin" panose="00000400000000000000" pitchFamily="2" charset="-78"/>
              </a:rPr>
              <a:t>استاندارد </a:t>
            </a:r>
            <a:r>
              <a:rPr lang="fa-IR" dirty="0">
                <a:cs typeface="B Nazanin" panose="00000400000000000000" pitchFamily="2" charset="-78"/>
              </a:rPr>
              <a:t>"</a:t>
            </a:r>
            <a:r>
              <a:rPr lang="fa-IR" dirty="0" smtClean="0">
                <a:cs typeface="B Nazanin" panose="00000400000000000000" pitchFamily="2" charset="-78"/>
              </a:rPr>
              <a:t>آكوستیك–ارزيابي </a:t>
            </a:r>
            <a:r>
              <a:rPr lang="fa-IR" dirty="0">
                <a:cs typeface="B Nazanin" panose="00000400000000000000" pitchFamily="2" charset="-78"/>
              </a:rPr>
              <a:t>آزاردهندگي </a:t>
            </a:r>
            <a:r>
              <a:rPr lang="fa-IR" dirty="0" smtClean="0">
                <a:cs typeface="B Nazanin" panose="00000400000000000000" pitchFamily="2" charset="-78"/>
              </a:rPr>
              <a:t>صد</a:t>
            </a:r>
            <a:r>
              <a:rPr lang="en-US" dirty="0" smtClean="0">
                <a:cs typeface="B Nazanin" panose="00000400000000000000" pitchFamily="2" charset="-78"/>
              </a:rPr>
              <a:t> </a:t>
            </a:r>
            <a:r>
              <a:rPr lang="fa-IR" dirty="0" smtClean="0">
                <a:cs typeface="B Nazanin" panose="00000400000000000000" pitchFamily="2" charset="-78"/>
              </a:rPr>
              <a:t>با </a:t>
            </a:r>
            <a:r>
              <a:rPr lang="fa-IR" dirty="0">
                <a:cs typeface="B Nazanin" panose="00000400000000000000" pitchFamily="2" charset="-78"/>
              </a:rPr>
              <a:t>استفاده از مميزي اجتماعي و </a:t>
            </a:r>
            <a:r>
              <a:rPr lang="fa-IR" dirty="0" smtClean="0">
                <a:cs typeface="B Nazanin" panose="00000400000000000000" pitchFamily="2" charset="-78"/>
              </a:rPr>
              <a:t>اجتماعي</a:t>
            </a:r>
            <a:r>
              <a:rPr lang="en-US" dirty="0" smtClean="0">
                <a:cs typeface="B Nazanin" panose="00000400000000000000" pitchFamily="2" charset="-78"/>
              </a:rPr>
              <a:t> </a:t>
            </a:r>
            <a:r>
              <a:rPr lang="fa-IR" dirty="0" smtClean="0">
                <a:cs typeface="B Nazanin" panose="00000400000000000000" pitchFamily="2" charset="-78"/>
              </a:rPr>
              <a:t>آكوستكيي"تعیین </a:t>
            </a:r>
            <a:r>
              <a:rPr lang="fa-IR" dirty="0">
                <a:cs typeface="B Nazanin" panose="00000400000000000000" pitchFamily="2" charset="-78"/>
              </a:rPr>
              <a:t>گردید </a:t>
            </a:r>
            <a:r>
              <a:rPr lang="fa-IR" dirty="0" smtClean="0">
                <a:cs typeface="B Nazanin" panose="00000400000000000000" pitchFamily="2" charset="-78"/>
              </a:rPr>
              <a:t>كه </a:t>
            </a:r>
            <a:r>
              <a:rPr lang="fa-IR" dirty="0">
                <a:cs typeface="B Nazanin" panose="00000400000000000000" pitchFamily="2" charset="-78"/>
              </a:rPr>
              <a:t>اعتبار و </a:t>
            </a:r>
            <a:r>
              <a:rPr lang="fa-IR" dirty="0" smtClean="0">
                <a:cs typeface="B Nazanin" panose="00000400000000000000" pitchFamily="2" charset="-78"/>
              </a:rPr>
              <a:t>رواي</a:t>
            </a:r>
            <a:r>
              <a:rPr lang="en-US" dirty="0" smtClean="0">
                <a:cs typeface="B Nazanin" panose="00000400000000000000" pitchFamily="2" charset="-78"/>
              </a:rPr>
              <a:t> </a:t>
            </a:r>
            <a:r>
              <a:rPr lang="fa-IR" dirty="0" smtClean="0">
                <a:cs typeface="B Nazanin" panose="00000400000000000000" pitchFamily="2" charset="-78"/>
              </a:rPr>
              <a:t>ترجمه </a:t>
            </a:r>
            <a:r>
              <a:rPr lang="fa-IR" dirty="0">
                <a:cs typeface="B Nazanin" panose="00000400000000000000" pitchFamily="2" charset="-78"/>
              </a:rPr>
              <a:t>فارسي آن توسط علي محمدي مورد </a:t>
            </a:r>
            <a:r>
              <a:rPr lang="fa-IR" dirty="0" smtClean="0">
                <a:cs typeface="B Nazanin" panose="00000400000000000000" pitchFamily="2" charset="-78"/>
              </a:rPr>
              <a:t>بررسی</a:t>
            </a:r>
            <a:r>
              <a:rPr lang="en-US" dirty="0" smtClean="0">
                <a:cs typeface="B Nazanin" panose="00000400000000000000" pitchFamily="2" charset="-78"/>
              </a:rPr>
              <a:t> </a:t>
            </a:r>
            <a:r>
              <a:rPr lang="fa-IR" dirty="0" smtClean="0">
                <a:cs typeface="B Nazanin" panose="00000400000000000000" pitchFamily="2" charset="-78"/>
              </a:rPr>
              <a:t>قرار </a:t>
            </a:r>
            <a:r>
              <a:rPr lang="fa-IR" dirty="0">
                <a:cs typeface="B Nazanin" panose="00000400000000000000" pitchFamily="2" charset="-78"/>
              </a:rPr>
              <a:t>گرفته است. در مقیاس ارایه شده در </a:t>
            </a:r>
            <a:r>
              <a:rPr lang="fa-IR" dirty="0" smtClean="0">
                <a:cs typeface="B Nazanin" panose="00000400000000000000" pitchFamily="2" charset="-78"/>
              </a:rPr>
              <a:t>استاندارد</a:t>
            </a:r>
            <a:r>
              <a:rPr lang="en-US" dirty="0" smtClean="0">
                <a:cs typeface="B Nazanin" panose="00000400000000000000" pitchFamily="2" charset="-78"/>
              </a:rPr>
              <a:t> </a:t>
            </a:r>
            <a:r>
              <a:rPr lang="fa-IR" dirty="0" smtClean="0">
                <a:cs typeface="B Nazanin" panose="00000400000000000000" pitchFamily="2" charset="-78"/>
              </a:rPr>
              <a:t>ایزو </a:t>
            </a:r>
            <a:r>
              <a:rPr lang="fa-IR" dirty="0">
                <a:cs typeface="B Nazanin" panose="00000400000000000000" pitchFamily="2" charset="-78"/>
              </a:rPr>
              <a:t>15666 میزان آزردگی به صورت بدون آزردگی</a:t>
            </a:r>
            <a:r>
              <a:rPr lang="fa-IR" dirty="0" smtClean="0">
                <a:cs typeface="B Nazanin" panose="00000400000000000000" pitchFamily="2" charset="-78"/>
              </a:rPr>
              <a:t>،</a:t>
            </a:r>
            <a:r>
              <a:rPr lang="en-US" dirty="0" smtClean="0">
                <a:cs typeface="B Nazanin" panose="00000400000000000000" pitchFamily="2" charset="-78"/>
              </a:rPr>
              <a:t> </a:t>
            </a:r>
            <a:r>
              <a:rPr lang="fa-IR" dirty="0">
                <a:cs typeface="B Nazanin" panose="00000400000000000000" pitchFamily="2" charset="-78"/>
              </a:rPr>
              <a:t>آزردگی کم، </a:t>
            </a:r>
            <a:r>
              <a:rPr lang="fa-IR" dirty="0" smtClean="0">
                <a:cs typeface="B Nazanin" panose="00000400000000000000" pitchFamily="2" charset="-78"/>
              </a:rPr>
              <a:t>آزردگ</a:t>
            </a:r>
            <a:r>
              <a:rPr lang="en-US" dirty="0">
                <a:cs typeface="B Nazanin" panose="00000400000000000000" pitchFamily="2" charset="-78"/>
              </a:rPr>
              <a:t> </a:t>
            </a:r>
            <a:r>
              <a:rPr lang="fa-IR" dirty="0" smtClean="0">
                <a:cs typeface="B Nazanin" panose="00000400000000000000" pitchFamily="2" charset="-78"/>
              </a:rPr>
              <a:t>متوسط</a:t>
            </a:r>
            <a:r>
              <a:rPr lang="fa-IR" dirty="0">
                <a:cs typeface="B Nazanin" panose="00000400000000000000" pitchFamily="2" charset="-78"/>
              </a:rPr>
              <a:t>، آزردگی زیاد </a:t>
            </a:r>
            <a:r>
              <a:rPr lang="fa-IR" dirty="0" smtClean="0">
                <a:cs typeface="B Nazanin" panose="00000400000000000000" pitchFamily="2" charset="-78"/>
              </a:rPr>
              <a:t>و آزردگی</a:t>
            </a:r>
            <a:r>
              <a:rPr lang="en-US" dirty="0" smtClean="0">
                <a:cs typeface="B Nazanin" panose="00000400000000000000" pitchFamily="2" charset="-78"/>
              </a:rPr>
              <a:t> </a:t>
            </a:r>
            <a:r>
              <a:rPr lang="fa-IR" dirty="0" smtClean="0">
                <a:cs typeface="B Nazanin" panose="00000400000000000000" pitchFamily="2" charset="-78"/>
              </a:rPr>
              <a:t>بی </a:t>
            </a:r>
            <a:r>
              <a:rPr lang="fa-IR" dirty="0">
                <a:cs typeface="B Nazanin" panose="00000400000000000000" pitchFamily="2" charset="-78"/>
              </a:rPr>
              <a:t>نهایت طبقه بندی شده است. در این </a:t>
            </a:r>
            <a:r>
              <a:rPr lang="fa-IR" dirty="0" smtClean="0">
                <a:cs typeface="B Nazanin" panose="00000400000000000000" pitchFamily="2" charset="-78"/>
              </a:rPr>
              <a:t>مقیاس</a:t>
            </a:r>
            <a:r>
              <a:rPr lang="en-US" dirty="0" smtClean="0">
                <a:cs typeface="B Nazanin" panose="00000400000000000000" pitchFamily="2" charset="-78"/>
              </a:rPr>
              <a:t> </a:t>
            </a:r>
            <a:r>
              <a:rPr lang="fa-IR" dirty="0" smtClean="0">
                <a:cs typeface="B Nazanin" panose="00000400000000000000" pitchFamily="2" charset="-78"/>
              </a:rPr>
              <a:t>عددی</a:t>
            </a:r>
            <a:r>
              <a:rPr lang="fa-IR" dirty="0">
                <a:cs typeface="B Nazanin" panose="00000400000000000000" pitchFamily="2" charset="-78"/>
              </a:rPr>
              <a:t>، افراد میزان آزردگی خود را از صفر تا </a:t>
            </a:r>
            <a:r>
              <a:rPr lang="fa-IR" dirty="0" smtClean="0">
                <a:cs typeface="B Nazanin" panose="00000400000000000000" pitchFamily="2" charset="-78"/>
              </a:rPr>
              <a:t>10</a:t>
            </a:r>
            <a:r>
              <a:rPr lang="en-US" dirty="0" smtClean="0">
                <a:cs typeface="B Nazanin" panose="00000400000000000000" pitchFamily="2" charset="-78"/>
              </a:rPr>
              <a:t> </a:t>
            </a:r>
            <a:r>
              <a:rPr lang="fa-IR" dirty="0" smtClean="0">
                <a:cs typeface="B Nazanin" panose="00000400000000000000" pitchFamily="2" charset="-78"/>
              </a:rPr>
              <a:t>انتخاب </a:t>
            </a:r>
            <a:r>
              <a:rPr lang="fa-IR" dirty="0">
                <a:cs typeface="B Nazanin" panose="00000400000000000000" pitchFamily="2" charset="-78"/>
              </a:rPr>
              <a:t>نمودند</a:t>
            </a:r>
            <a:r>
              <a:rPr lang="fa-IR" dirty="0" smtClean="0">
                <a:cs typeface="B Nazanin" panose="00000400000000000000" pitchFamily="2" charset="-78"/>
              </a:rPr>
              <a:t>.</a:t>
            </a:r>
          </a:p>
          <a:p>
            <a:pPr algn="just"/>
            <a:r>
              <a:rPr lang="fa-IR" dirty="0">
                <a:cs typeface="B Nazanin" panose="00000400000000000000" pitchFamily="2" charset="-78"/>
              </a:rPr>
              <a:t>در نهایت داده های گردآوری شده، جهت </a:t>
            </a:r>
            <a:r>
              <a:rPr lang="fa-IR" dirty="0" smtClean="0">
                <a:cs typeface="B Nazanin" panose="00000400000000000000" pitchFamily="2" charset="-78"/>
              </a:rPr>
              <a:t>انجام آنالیزهای </a:t>
            </a:r>
            <a:r>
              <a:rPr lang="fa-IR" dirty="0">
                <a:cs typeface="B Nazanin" panose="00000400000000000000" pitchFamily="2" charset="-78"/>
              </a:rPr>
              <a:t>آماری وارد نرم افزار </a:t>
            </a:r>
            <a:r>
              <a:rPr lang="en-US" dirty="0">
                <a:cs typeface="B Nazanin" panose="00000400000000000000" pitchFamily="2" charset="-78"/>
              </a:rPr>
              <a:t>SPSS V20 </a:t>
            </a:r>
            <a:r>
              <a:rPr lang="fa-IR" dirty="0" smtClean="0">
                <a:cs typeface="B Nazanin" panose="00000400000000000000" pitchFamily="2" charset="-78"/>
              </a:rPr>
              <a:t>شدند. برای </a:t>
            </a:r>
            <a:r>
              <a:rPr lang="fa-IR" dirty="0">
                <a:cs typeface="B Nazanin" panose="00000400000000000000" pitchFamily="2" charset="-78"/>
              </a:rPr>
              <a:t>مقایسه میانگین فشارخون، تری گلیسیرید </a:t>
            </a:r>
            <a:r>
              <a:rPr lang="fa-IR" dirty="0" smtClean="0">
                <a:cs typeface="B Nazanin" panose="00000400000000000000" pitchFamily="2" charset="-78"/>
              </a:rPr>
              <a:t>و کلسترول </a:t>
            </a:r>
            <a:r>
              <a:rPr lang="fa-IR" dirty="0">
                <a:cs typeface="B Nazanin" panose="00000400000000000000" pitchFamily="2" charset="-78"/>
              </a:rPr>
              <a:t>خون در دو </a:t>
            </a:r>
            <a:r>
              <a:rPr lang="fa-IR" dirty="0" smtClean="0">
                <a:cs typeface="B Nazanin" panose="00000400000000000000" pitchFamily="2" charset="-78"/>
              </a:rPr>
              <a:t>گروه مواجهه و گروه کنترل </a:t>
            </a:r>
            <a:r>
              <a:rPr lang="fa-IR" dirty="0">
                <a:cs typeface="B Nazanin" panose="00000400000000000000" pitchFamily="2" charset="-78"/>
              </a:rPr>
              <a:t>از </a:t>
            </a:r>
            <a:r>
              <a:rPr lang="fa-IR" dirty="0" smtClean="0">
                <a:cs typeface="B Nazanin" panose="00000400000000000000" pitchFamily="2" charset="-78"/>
              </a:rPr>
              <a:t>آزمون تی </a:t>
            </a:r>
            <a:r>
              <a:rPr lang="fa-IR" dirty="0">
                <a:cs typeface="B Nazanin" panose="00000400000000000000" pitchFamily="2" charset="-78"/>
              </a:rPr>
              <a:t>مستقل استفاده شد. هم چنین، برای </a:t>
            </a:r>
            <a:r>
              <a:rPr lang="fa-IR" dirty="0" smtClean="0">
                <a:cs typeface="B Nazanin" panose="00000400000000000000" pitchFamily="2" charset="-78"/>
              </a:rPr>
              <a:t>مقایسه میانگین </a:t>
            </a:r>
            <a:r>
              <a:rPr lang="fa-IR" dirty="0">
                <a:cs typeface="B Nazanin" panose="00000400000000000000" pitchFamily="2" charset="-78"/>
              </a:rPr>
              <a:t>فشارخون، تری گلیسیرید و کلسترول </a:t>
            </a:r>
            <a:r>
              <a:rPr lang="fa-IR" dirty="0" smtClean="0">
                <a:cs typeface="B Nazanin" panose="00000400000000000000" pitchFamily="2" charset="-78"/>
              </a:rPr>
              <a:t>خون در </a:t>
            </a:r>
            <a:r>
              <a:rPr lang="fa-IR" dirty="0">
                <a:cs typeface="B Nazanin" panose="00000400000000000000" pitchFamily="2" charset="-78"/>
              </a:rPr>
              <a:t>گروه های دارای دو رده از آزمون تی زوجی </a:t>
            </a:r>
            <a:r>
              <a:rPr lang="fa-IR" dirty="0" smtClean="0">
                <a:cs typeface="B Nazanin" panose="00000400000000000000" pitchFamily="2" charset="-78"/>
              </a:rPr>
              <a:t>و در </a:t>
            </a:r>
            <a:r>
              <a:rPr lang="fa-IR" dirty="0">
                <a:cs typeface="B Nazanin" panose="00000400000000000000" pitchFamily="2" charset="-78"/>
              </a:rPr>
              <a:t>گروه های دارای سه رده از آنالیز واریانس </a:t>
            </a:r>
            <a:r>
              <a:rPr lang="fa-IR" dirty="0" smtClean="0">
                <a:cs typeface="B Nazanin" panose="00000400000000000000" pitchFamily="2" charset="-78"/>
              </a:rPr>
              <a:t>یک طرفه </a:t>
            </a:r>
            <a:r>
              <a:rPr lang="fa-IR" dirty="0">
                <a:cs typeface="B Nazanin" panose="00000400000000000000" pitchFamily="2" charset="-78"/>
              </a:rPr>
              <a:t>استفاده شد</a:t>
            </a:r>
            <a:r>
              <a:rPr lang="fa-IR" dirty="0" smtClean="0">
                <a:cs typeface="B Nazanin" panose="00000400000000000000" pitchFamily="2" charset="-78"/>
              </a:rPr>
              <a:t>.</a:t>
            </a:r>
          </a:p>
          <a:p>
            <a:pPr algn="just"/>
            <a:r>
              <a:rPr lang="fa-IR" dirty="0">
                <a:cs typeface="B Nazanin" panose="00000400000000000000" pitchFamily="2" charset="-78"/>
              </a:rPr>
              <a:t>در انجام آنالیز واریانس، </a:t>
            </a:r>
            <a:r>
              <a:rPr lang="fa-IR" dirty="0" smtClean="0">
                <a:cs typeface="B Nazanin" panose="00000400000000000000" pitchFamily="2" charset="-78"/>
              </a:rPr>
              <a:t>فرضیه همگنی </a:t>
            </a:r>
            <a:r>
              <a:rPr lang="fa-IR" dirty="0">
                <a:cs typeface="B Nazanin" panose="00000400000000000000" pitchFamily="2" charset="-78"/>
              </a:rPr>
              <a:t>واریانس ها بررسی شد و در مواردی </a:t>
            </a:r>
            <a:r>
              <a:rPr lang="fa-IR" dirty="0" smtClean="0">
                <a:cs typeface="B Nazanin" panose="00000400000000000000" pitchFamily="2" charset="-78"/>
              </a:rPr>
              <a:t>که فرضیه </a:t>
            </a:r>
            <a:r>
              <a:rPr lang="fa-IR" dirty="0">
                <a:cs typeface="B Nazanin" panose="00000400000000000000" pitchFamily="2" charset="-78"/>
              </a:rPr>
              <a:t>همگنی واریانس ها برقرار نبود، از آزمون </a:t>
            </a:r>
            <a:r>
              <a:rPr lang="en-US" dirty="0" smtClean="0">
                <a:cs typeface="B Nazanin" panose="00000400000000000000" pitchFamily="2" charset="-78"/>
              </a:rPr>
              <a:t>F</a:t>
            </a:r>
            <a:r>
              <a:rPr lang="fa-IR" dirty="0" smtClean="0">
                <a:cs typeface="B Nazanin" panose="00000400000000000000" pitchFamily="2" charset="-78"/>
              </a:rPr>
              <a:t> برون </a:t>
            </a:r>
            <a:r>
              <a:rPr lang="fa-IR" dirty="0">
                <a:cs typeface="B Nazanin" panose="00000400000000000000" pitchFamily="2" charset="-78"/>
              </a:rPr>
              <a:t>فروست استفاده گردید. در نهایت ضمن </a:t>
            </a:r>
            <a:r>
              <a:rPr lang="fa-IR" dirty="0" smtClean="0">
                <a:cs typeface="B Nazanin" panose="00000400000000000000" pitchFamily="2" charset="-78"/>
              </a:rPr>
              <a:t>کنترل و </a:t>
            </a:r>
            <a:r>
              <a:rPr lang="fa-IR" dirty="0">
                <a:cs typeface="B Nazanin" panose="00000400000000000000" pitchFamily="2" charset="-78"/>
              </a:rPr>
              <a:t>تعدیل متغیرهای مداخله گر، اثر متغیرهای </a:t>
            </a:r>
            <a:r>
              <a:rPr lang="fa-IR" dirty="0" smtClean="0">
                <a:cs typeface="B Nazanin" panose="00000400000000000000" pitchFamily="2" charset="-78"/>
              </a:rPr>
              <a:t>مستقل بر </a:t>
            </a:r>
            <a:r>
              <a:rPr lang="fa-IR" dirty="0">
                <a:cs typeface="B Nazanin" panose="00000400000000000000" pitchFamily="2" charset="-78"/>
              </a:rPr>
              <a:t>متغیرهای وابسته با استفاده از آزمون </a:t>
            </a:r>
            <a:r>
              <a:rPr lang="fa-IR" dirty="0" smtClean="0">
                <a:cs typeface="B Nazanin" panose="00000400000000000000" pitchFamily="2" charset="-78"/>
              </a:rPr>
              <a:t>رگرسیون چند </a:t>
            </a:r>
            <a:r>
              <a:rPr lang="fa-IR" dirty="0">
                <a:cs typeface="B Nazanin" panose="00000400000000000000" pitchFamily="2" charset="-78"/>
              </a:rPr>
              <a:t>متغیره مورد بررسی قرار گرفت.</a:t>
            </a:r>
            <a:endParaRPr lang="en-US" sz="24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60097FF9-9A4E-48E3-ACF3-7397FD5D2E03}" type="slidenum">
              <a:rPr lang="fa-IR" smtClean="0"/>
              <a:pPr/>
              <a:t>10</a:t>
            </a:fld>
            <a:endParaRPr lang="fa-IR"/>
          </a:p>
        </p:txBody>
      </p:sp>
    </p:spTree>
    <p:extLst>
      <p:ext uri="{BB962C8B-B14F-4D97-AF65-F5344CB8AC3E}">
        <p14:creationId xmlns:p14="http://schemas.microsoft.com/office/powerpoint/2010/main" val="36342628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p:cNvPicPr>
            <a:picLocks noGrp="1" noChangeAspect="1"/>
          </p:cNvPicPr>
          <p:nvPr>
            <p:ph idx="1"/>
          </p:nvPr>
        </p:nvPicPr>
        <p:blipFill>
          <a:blip r:embed="rId2">
            <a:extLst>
              <a:ext uri="{BEBA8EAE-BF5A-486C-A8C5-ECC9F3942E4B}">
                <a14:imgProps xmlns:a14="http://schemas.microsoft.com/office/drawing/2010/main">
                  <a14:imgLayer r:embed="rId3">
                    <a14:imgEffect>
                      <a14:saturation sat="33000"/>
                    </a14:imgEffect>
                  </a14:imgLayer>
                </a14:imgProps>
              </a:ext>
              <a:ext uri="{28A0092B-C50C-407E-A947-70E740481C1C}">
                <a14:useLocalDpi xmlns:a14="http://schemas.microsoft.com/office/drawing/2010/main" val="0"/>
              </a:ext>
            </a:extLst>
          </a:blip>
          <a:stretch>
            <a:fillRect/>
          </a:stretch>
        </p:blipFill>
        <p:spPr>
          <a:xfrm>
            <a:off x="1371600" y="821068"/>
            <a:ext cx="7543800" cy="5848112"/>
          </a:xfrm>
        </p:spPr>
      </p:pic>
      <p:sp>
        <p:nvSpPr>
          <p:cNvPr id="2" name="Title 1"/>
          <p:cNvSpPr>
            <a:spLocks noGrp="1"/>
          </p:cNvSpPr>
          <p:nvPr>
            <p:ph type="title"/>
          </p:nvPr>
        </p:nvSpPr>
        <p:spPr>
          <a:xfrm>
            <a:off x="1981200" y="222855"/>
            <a:ext cx="6589199" cy="747490"/>
          </a:xfrm>
        </p:spPr>
        <p:txBody>
          <a:bodyPr/>
          <a:lstStyle/>
          <a:p>
            <a:pPr algn="r"/>
            <a:r>
              <a:rPr lang="fa-IR" b="1" dirty="0" smtClean="0">
                <a:cs typeface="B Titr" panose="00000700000000000000" pitchFamily="2" charset="-78"/>
              </a:rPr>
              <a:t>یافته ها</a:t>
            </a:r>
            <a:endParaRPr lang="en-US" dirty="0"/>
          </a:p>
        </p:txBody>
      </p:sp>
      <p:sp>
        <p:nvSpPr>
          <p:cNvPr id="4" name="Slide Number Placeholder 3"/>
          <p:cNvSpPr>
            <a:spLocks noGrp="1"/>
          </p:cNvSpPr>
          <p:nvPr>
            <p:ph type="sldNum" sz="quarter" idx="12"/>
          </p:nvPr>
        </p:nvSpPr>
        <p:spPr/>
        <p:txBody>
          <a:bodyPr/>
          <a:lstStyle/>
          <a:p>
            <a:fld id="{60097FF9-9A4E-48E3-ACF3-7397FD5D2E03}" type="slidenum">
              <a:rPr lang="fa-IR" smtClean="0"/>
              <a:pPr/>
              <a:t>11</a:t>
            </a:fld>
            <a:endParaRPr lang="fa-IR"/>
          </a:p>
        </p:txBody>
      </p:sp>
    </p:spTree>
    <p:extLst>
      <p:ext uri="{BB962C8B-B14F-4D97-AF65-F5344CB8AC3E}">
        <p14:creationId xmlns:p14="http://schemas.microsoft.com/office/powerpoint/2010/main" val="6216368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0097FF9-9A4E-48E3-ACF3-7397FD5D2E03}" type="slidenum">
              <a:rPr lang="fa-IR" smtClean="0"/>
              <a:pPr/>
              <a:t>12</a:t>
            </a:fld>
            <a:endParaRPr lang="fa-IR"/>
          </a:p>
        </p:txBody>
      </p:sp>
      <p:sp>
        <p:nvSpPr>
          <p:cNvPr id="6" name="Title 1"/>
          <p:cNvSpPr>
            <a:spLocks noGrp="1"/>
          </p:cNvSpPr>
          <p:nvPr>
            <p:ph type="title"/>
          </p:nvPr>
        </p:nvSpPr>
        <p:spPr>
          <a:xfrm>
            <a:off x="1981200" y="222855"/>
            <a:ext cx="6589199" cy="747490"/>
          </a:xfrm>
        </p:spPr>
        <p:txBody>
          <a:bodyPr/>
          <a:lstStyle/>
          <a:p>
            <a:pPr algn="r"/>
            <a:r>
              <a:rPr lang="fa-IR" b="1" dirty="0" smtClean="0">
                <a:cs typeface="B Titr" panose="00000700000000000000" pitchFamily="2" charset="-78"/>
              </a:rPr>
              <a:t>یافته ها</a:t>
            </a:r>
            <a:endParaRPr lang="en-US" dirty="0"/>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3623" y="787783"/>
            <a:ext cx="7520209" cy="6124707"/>
          </a:xfrm>
        </p:spPr>
      </p:pic>
    </p:spTree>
    <p:extLst>
      <p:ext uri="{BB962C8B-B14F-4D97-AF65-F5344CB8AC3E}">
        <p14:creationId xmlns:p14="http://schemas.microsoft.com/office/powerpoint/2010/main" val="3712421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671290"/>
          </a:xfrm>
        </p:spPr>
        <p:txBody>
          <a:bodyPr/>
          <a:lstStyle/>
          <a:p>
            <a:pPr algn="r"/>
            <a:r>
              <a:rPr lang="fa-IR" b="1" dirty="0">
                <a:cs typeface="B Titr" panose="00000700000000000000" pitchFamily="2" charset="-78"/>
              </a:rPr>
              <a:t>یافته ها</a:t>
            </a:r>
            <a:endParaRPr lang="en-US" dirty="0"/>
          </a:p>
        </p:txBody>
      </p:sp>
      <p:sp>
        <p:nvSpPr>
          <p:cNvPr id="3" name="Content Placeholder 2"/>
          <p:cNvSpPr>
            <a:spLocks noGrp="1"/>
          </p:cNvSpPr>
          <p:nvPr>
            <p:ph idx="1"/>
          </p:nvPr>
        </p:nvSpPr>
        <p:spPr>
          <a:xfrm>
            <a:off x="1371601" y="1447800"/>
            <a:ext cx="7162800" cy="4463422"/>
          </a:xfrm>
        </p:spPr>
        <p:txBody>
          <a:bodyPr>
            <a:normAutofit lnSpcReduction="10000"/>
          </a:bodyPr>
          <a:lstStyle/>
          <a:p>
            <a:pPr algn="just"/>
            <a:r>
              <a:rPr lang="fa-IR" dirty="0">
                <a:cs typeface="B Nazanin" panose="00000400000000000000" pitchFamily="2" charset="-78"/>
              </a:rPr>
              <a:t>در مرحله بعد برای بررسی اثر متغیرهای معنی دار در جدول فوق اعم از مواجهه صوتی، مواجهه تجمعی با صدا، آزردگی صوتی، تجهیزات حفاظت شنوایی، قابلیت دیداری منبع صوتی، سابقه کاری و شیفت کاری بر فشارخون، تری گلسیرید خون و کلسترول خون از رگرسیون چند متغیره استفاده شد. برای این منظور اثر عوامل مداخله گر با استفاده از آزمون ذکر شده تعدیل گردید. یافته های مطالعه نشان داد که با کنترل عوامل مداخله گر تنها مدل های مواجهه صوتی، مواجهه تجمعی با صدا و آزردگی صوتی معنی دار </a:t>
            </a:r>
            <a:r>
              <a:rPr lang="fa-IR" dirty="0" smtClean="0">
                <a:cs typeface="B Nazanin" panose="00000400000000000000" pitchFamily="2" charset="-78"/>
              </a:rPr>
              <a:t>شدند(</a:t>
            </a:r>
            <a:r>
              <a:rPr lang="en-US" dirty="0" smtClean="0">
                <a:cs typeface="B Nazanin" panose="00000400000000000000" pitchFamily="2" charset="-78"/>
              </a:rPr>
              <a:t>P-value&lt;0.05</a:t>
            </a:r>
            <a:r>
              <a:rPr lang="fa-IR" dirty="0" smtClean="0">
                <a:cs typeface="B Nazanin" panose="00000400000000000000" pitchFamily="2" charset="-78"/>
              </a:rPr>
              <a:t>). </a:t>
            </a:r>
            <a:r>
              <a:rPr lang="fa-IR" dirty="0">
                <a:cs typeface="B Nazanin" panose="00000400000000000000" pitchFamily="2" charset="-78"/>
              </a:rPr>
              <a:t>مواجهه با صدا، آزردگی صوتی و مواجهه تجمعی با بترتیب </a:t>
            </a:r>
            <a:r>
              <a:rPr lang="en-US" dirty="0" smtClean="0">
                <a:cs typeface="B Nazanin" panose="00000400000000000000" pitchFamily="2" charset="-78"/>
              </a:rPr>
              <a:t>0.67</a:t>
            </a:r>
            <a:r>
              <a:rPr lang="fa-IR" dirty="0" smtClean="0">
                <a:cs typeface="B Nazanin" panose="00000400000000000000" pitchFamily="2" charset="-78"/>
              </a:rPr>
              <a:t>، </a:t>
            </a:r>
            <a:r>
              <a:rPr lang="en-US" dirty="0" smtClean="0">
                <a:cs typeface="B Nazanin" panose="00000400000000000000" pitchFamily="2" charset="-78"/>
              </a:rPr>
              <a:t>0.17</a:t>
            </a:r>
            <a:r>
              <a:rPr lang="fa-IR" dirty="0" smtClean="0">
                <a:cs typeface="B Nazanin" panose="00000400000000000000" pitchFamily="2" charset="-78"/>
              </a:rPr>
              <a:t> </a:t>
            </a:r>
            <a:r>
              <a:rPr lang="fa-IR" dirty="0">
                <a:cs typeface="B Nazanin" panose="00000400000000000000" pitchFamily="2" charset="-78"/>
              </a:rPr>
              <a:t>و </a:t>
            </a:r>
            <a:r>
              <a:rPr lang="en-US" dirty="0" smtClean="0">
                <a:cs typeface="B Nazanin" panose="00000400000000000000" pitchFamily="2" charset="-78"/>
              </a:rPr>
              <a:t>0.067</a:t>
            </a:r>
            <a:r>
              <a:rPr lang="fa-IR" dirty="0" smtClean="0">
                <a:cs typeface="B Nazanin" panose="00000400000000000000" pitchFamily="2" charset="-78"/>
              </a:rPr>
              <a:t> </a:t>
            </a:r>
            <a:r>
              <a:rPr lang="fa-IR" dirty="0">
                <a:cs typeface="B Nazanin" panose="00000400000000000000" pitchFamily="2" charset="-78"/>
              </a:rPr>
              <a:t>تغییرات واریانس فشار خون را توجیه نمودند این در حالی است که اثر متغیرهای تجهیزات حفاظت شنوایی، قابلیت دیداری منبع صوتی، سابقه کاری و شیفت کاری در مدل کنترل شده است. بر این اساس می توان اذعان نمود که از بین متغیرهای فوق الذکر مواجهه با صدا بیشترین اثر را بر افزایش فشار خون دارد. همچنین مواجهه صوتی و آزردگی صوتی داری اثر مثبت و معنی داری بر کلسترول خون بودند و توانستند به ترتیب </a:t>
            </a:r>
            <a:r>
              <a:rPr lang="en-US" dirty="0" smtClean="0">
                <a:cs typeface="B Nazanin" panose="00000400000000000000" pitchFamily="2" charset="-78"/>
              </a:rPr>
              <a:t>0.005</a:t>
            </a:r>
            <a:r>
              <a:rPr lang="fa-IR" dirty="0" smtClean="0">
                <a:cs typeface="B Nazanin" panose="00000400000000000000" pitchFamily="2" charset="-78"/>
              </a:rPr>
              <a:t> </a:t>
            </a:r>
            <a:r>
              <a:rPr lang="fa-IR" dirty="0">
                <a:cs typeface="B Nazanin" panose="00000400000000000000" pitchFamily="2" charset="-78"/>
              </a:rPr>
              <a:t>و </a:t>
            </a:r>
            <a:r>
              <a:rPr lang="en-US" dirty="0" smtClean="0">
                <a:cs typeface="B Nazanin" panose="00000400000000000000" pitchFamily="2" charset="-78"/>
              </a:rPr>
              <a:t>0.001</a:t>
            </a:r>
            <a:r>
              <a:rPr lang="fa-IR" dirty="0" smtClean="0">
                <a:cs typeface="B Nazanin" panose="00000400000000000000" pitchFamily="2" charset="-78"/>
              </a:rPr>
              <a:t> </a:t>
            </a:r>
            <a:r>
              <a:rPr lang="fa-IR" dirty="0">
                <a:cs typeface="B Nazanin" panose="00000400000000000000" pitchFamily="2" charset="-78"/>
              </a:rPr>
              <a:t>از تغییرات واریانس کلسترول خون را توجیه نمایند. با توجه به ضرایب اتا (</a:t>
            </a:r>
            <a:r>
              <a:rPr lang="en-US" dirty="0">
                <a:cs typeface="B Nazanin" panose="00000400000000000000" pitchFamily="2" charset="-78"/>
              </a:rPr>
              <a:t>Partial Eta Squared</a:t>
            </a:r>
            <a:r>
              <a:rPr lang="fa-IR" dirty="0">
                <a:cs typeface="B Nazanin" panose="00000400000000000000" pitchFamily="2" charset="-78"/>
              </a:rPr>
              <a:t>) می توان اظهار کرد که اثر صدا بر کلسترول بیشتر از آزردگی صوتی است. از طرفی مواجهه تجمعی با صدا اثر مثبت و معنی داری بر تری گلیسرید داشت و توانست 025/0 تغییرات واریانس تری گلیسرید خون را توجیه نمایند. این نتایج در جدول 3 نشان داده شد اند.</a:t>
            </a:r>
            <a:endParaRPr lang="en-US" dirty="0">
              <a:cs typeface="B Nazanin" panose="00000400000000000000" pitchFamily="2" charset="-78"/>
            </a:endParaRPr>
          </a:p>
          <a:p>
            <a:pPr algn="just"/>
            <a:endParaRPr lang="en-US"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60097FF9-9A4E-48E3-ACF3-7397FD5D2E03}" type="slidenum">
              <a:rPr lang="fa-IR" smtClean="0"/>
              <a:pPr/>
              <a:t>13</a:t>
            </a:fld>
            <a:endParaRPr lang="fa-IR"/>
          </a:p>
        </p:txBody>
      </p:sp>
    </p:spTree>
    <p:extLst>
      <p:ext uri="{BB962C8B-B14F-4D97-AF65-F5344CB8AC3E}">
        <p14:creationId xmlns:p14="http://schemas.microsoft.com/office/powerpoint/2010/main" val="30246515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cs typeface="B Titr" panose="00000700000000000000" pitchFamily="2" charset="-78"/>
              </a:rPr>
              <a:t>یافته ها</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1600200"/>
            <a:ext cx="8810174" cy="3870301"/>
          </a:xfrm>
        </p:spPr>
      </p:pic>
      <p:sp>
        <p:nvSpPr>
          <p:cNvPr id="4" name="Slide Number Placeholder 3"/>
          <p:cNvSpPr>
            <a:spLocks noGrp="1"/>
          </p:cNvSpPr>
          <p:nvPr>
            <p:ph type="sldNum" sz="quarter" idx="12"/>
          </p:nvPr>
        </p:nvSpPr>
        <p:spPr/>
        <p:txBody>
          <a:bodyPr/>
          <a:lstStyle/>
          <a:p>
            <a:fld id="{60097FF9-9A4E-48E3-ACF3-7397FD5D2E03}" type="slidenum">
              <a:rPr lang="fa-IR" smtClean="0"/>
              <a:pPr/>
              <a:t>14</a:t>
            </a:fld>
            <a:endParaRPr lang="fa-IR"/>
          </a:p>
        </p:txBody>
      </p:sp>
    </p:spTree>
    <p:extLst>
      <p:ext uri="{BB962C8B-B14F-4D97-AF65-F5344CB8AC3E}">
        <p14:creationId xmlns:p14="http://schemas.microsoft.com/office/powerpoint/2010/main" val="9360453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747490"/>
          </a:xfrm>
        </p:spPr>
        <p:txBody>
          <a:bodyPr/>
          <a:lstStyle/>
          <a:p>
            <a:pPr algn="r"/>
            <a:r>
              <a:rPr lang="fa-IR" dirty="0" smtClean="0">
                <a:cs typeface="B Titr" panose="00000700000000000000" pitchFamily="2" charset="-78"/>
              </a:rPr>
              <a:t>بحث</a:t>
            </a:r>
            <a:endParaRPr lang="en-US" dirty="0">
              <a:cs typeface="B Titr" panose="00000700000000000000" pitchFamily="2" charset="-78"/>
            </a:endParaRPr>
          </a:p>
        </p:txBody>
      </p:sp>
      <p:sp>
        <p:nvSpPr>
          <p:cNvPr id="3" name="Content Placeholder 2"/>
          <p:cNvSpPr>
            <a:spLocks noGrp="1"/>
          </p:cNvSpPr>
          <p:nvPr>
            <p:ph idx="1"/>
          </p:nvPr>
        </p:nvSpPr>
        <p:spPr>
          <a:xfrm>
            <a:off x="1295401" y="1219200"/>
            <a:ext cx="7239000" cy="4692022"/>
          </a:xfrm>
        </p:spPr>
        <p:txBody>
          <a:bodyPr>
            <a:noAutofit/>
          </a:bodyPr>
          <a:lstStyle/>
          <a:p>
            <a:pPr algn="just"/>
            <a:r>
              <a:rPr lang="fa-IR" dirty="0">
                <a:cs typeface="B Nazanin" panose="00000400000000000000" pitchFamily="2" charset="-78"/>
              </a:rPr>
              <a:t>با توجه به اینکه اثر آزردگی صوتی بر فشار خون در جدول 3 معنی دار شده است می توان اذعان داشت که مواجهه با صدا هم به طریق مستقیم (با تاثیر بر مکانیسم های فیزیولوژیک بدن) و هم به طریق غیر مستقیم (با ایجاد اثرات ذهنی از قبیل آزردگی صوتی) بر فشار خون افراد اثر می </a:t>
            </a:r>
            <a:r>
              <a:rPr lang="fa-IR" dirty="0" smtClean="0">
                <a:cs typeface="B Nazanin" panose="00000400000000000000" pitchFamily="2" charset="-78"/>
              </a:rPr>
              <a:t>گذارد.</a:t>
            </a:r>
            <a:r>
              <a:rPr lang="fa-IR" dirty="0">
                <a:cs typeface="B Nazanin" panose="00000400000000000000" pitchFamily="2" charset="-78"/>
              </a:rPr>
              <a:t> </a:t>
            </a:r>
            <a:r>
              <a:rPr lang="fa-IR" dirty="0" smtClean="0">
                <a:cs typeface="B Nazanin" panose="00000400000000000000" pitchFamily="2" charset="-78"/>
              </a:rPr>
              <a:t>لذا تنها </a:t>
            </a:r>
            <a:r>
              <a:rPr lang="fa-IR" dirty="0">
                <a:cs typeface="B Nazanin" panose="00000400000000000000" pitchFamily="2" charset="-78"/>
              </a:rPr>
              <a:t>با استفاده از تجهیزات حفاظت شنوایی نمی توان اثر صدا را حذف نمود چرا که کاهش صدا به ترازهای زیر 85 دسی بل اگرچه منطبق با استانداردهای ملی و جهانی می باشد اما نمی تواند روش مناسبی در کنترل اثرات ذهنی صدا از قبیل آزردگی صوتی باشد. </a:t>
            </a:r>
            <a:endParaRPr lang="fa-IR" dirty="0" smtClean="0">
              <a:cs typeface="B Nazanin" panose="00000400000000000000" pitchFamily="2" charset="-78"/>
            </a:endParaRPr>
          </a:p>
          <a:p>
            <a:pPr algn="just"/>
            <a:r>
              <a:rPr lang="fa-IR" dirty="0" smtClean="0">
                <a:cs typeface="B Nazanin" panose="00000400000000000000" pitchFamily="2" charset="-78"/>
              </a:rPr>
              <a:t>اگرچه </a:t>
            </a:r>
            <a:r>
              <a:rPr lang="fa-IR" dirty="0">
                <a:cs typeface="B Nazanin" panose="00000400000000000000" pitchFamily="2" charset="-78"/>
              </a:rPr>
              <a:t>مکانیسم دقیقی برای اثر صدا بر فشار خون مورد توافق نیست اما با توجه به اینکه سیستم شنوایی بطور مستقیم با سیستم عصبی مرکزی و سیستم اندوکورین در ارتباط است، مواجهه با صدا ممکن است موجب پاسخ های استرسی </a:t>
            </a:r>
            <a:r>
              <a:rPr lang="fa-IR" dirty="0" smtClean="0">
                <a:cs typeface="B Nazanin" panose="00000400000000000000" pitchFamily="2" charset="-78"/>
              </a:rPr>
              <a:t>شود. </a:t>
            </a:r>
            <a:r>
              <a:rPr lang="fa-IR" dirty="0">
                <a:cs typeface="B Nazanin" panose="00000400000000000000" pitchFamily="2" charset="-78"/>
              </a:rPr>
              <a:t>بطور کلی می توان اظهار داشت که مواجهه حاد با صدا موجب افزایش آزاد سازی هورمون های استرس از قبیل کورتیزول، ایندورفین، اپی نفرین، نور اپی نفرین، کورتیکواستروئیدها و كاتكولامين ها می گردد که به نوبه خود </a:t>
            </a:r>
            <a:r>
              <a:rPr lang="fa-IR" dirty="0">
                <a:cs typeface="B Nazanin" panose="00000400000000000000" pitchFamily="2" charset="-78"/>
              </a:rPr>
              <a:t>موجب افزایش فشار خون می گردد زیرا طی مطالعات پیشین نیز ارتباط افزایش آزاد سازی این هورمونها با افزایش فشار خون به اثبات رسیده </a:t>
            </a:r>
            <a:r>
              <a:rPr lang="fa-IR" dirty="0">
                <a:cs typeface="B Nazanin" panose="00000400000000000000" pitchFamily="2" charset="-78"/>
              </a:rPr>
              <a:t>است. </a:t>
            </a:r>
            <a:r>
              <a:rPr lang="fa-IR" dirty="0">
                <a:cs typeface="B Nazanin" panose="00000400000000000000" pitchFamily="2" charset="-78"/>
              </a:rPr>
              <a:t>همچنین مواجهه طولانی مدت با تراز بالاتر از 90 دسي بل ترشح بالاي مواد تنگ كننده عروق در ادرار مشاهده شده كه ممكن است بيانگر تاثیر بيولوژيكي مواجهه با صدا بر فشار خون </a:t>
            </a:r>
            <a:r>
              <a:rPr lang="fa-IR" dirty="0" smtClean="0">
                <a:cs typeface="B Nazanin" panose="00000400000000000000" pitchFamily="2" charset="-78"/>
              </a:rPr>
              <a:t>باشد.</a:t>
            </a:r>
            <a:endParaRPr lang="en-US"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60097FF9-9A4E-48E3-ACF3-7397FD5D2E03}" type="slidenum">
              <a:rPr lang="fa-IR" smtClean="0"/>
              <a:pPr/>
              <a:t>15</a:t>
            </a:fld>
            <a:endParaRPr lang="fa-IR"/>
          </a:p>
        </p:txBody>
      </p:sp>
    </p:spTree>
    <p:extLst>
      <p:ext uri="{BB962C8B-B14F-4D97-AF65-F5344CB8AC3E}">
        <p14:creationId xmlns:p14="http://schemas.microsoft.com/office/powerpoint/2010/main" val="34547211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747490"/>
          </a:xfrm>
        </p:spPr>
        <p:txBody>
          <a:bodyPr/>
          <a:lstStyle/>
          <a:p>
            <a:pPr algn="r"/>
            <a:r>
              <a:rPr lang="fa-IR" dirty="0" smtClean="0">
                <a:cs typeface="B Titr" panose="00000700000000000000" pitchFamily="2" charset="-78"/>
              </a:rPr>
              <a:t>بحث</a:t>
            </a:r>
            <a:endParaRPr lang="en-US" dirty="0">
              <a:cs typeface="B Titr" panose="00000700000000000000" pitchFamily="2" charset="-78"/>
            </a:endParaRPr>
          </a:p>
        </p:txBody>
      </p:sp>
      <p:sp>
        <p:nvSpPr>
          <p:cNvPr id="3" name="Content Placeholder 2"/>
          <p:cNvSpPr>
            <a:spLocks noGrp="1"/>
          </p:cNvSpPr>
          <p:nvPr>
            <p:ph idx="1"/>
          </p:nvPr>
        </p:nvSpPr>
        <p:spPr>
          <a:xfrm>
            <a:off x="1295401" y="1219200"/>
            <a:ext cx="7239000" cy="4692022"/>
          </a:xfrm>
        </p:spPr>
        <p:txBody>
          <a:bodyPr>
            <a:normAutofit/>
          </a:bodyPr>
          <a:lstStyle/>
          <a:p>
            <a:pPr algn="just"/>
            <a:r>
              <a:rPr lang="fa-IR" dirty="0">
                <a:cs typeface="B Nazanin" panose="00000400000000000000" pitchFamily="2" charset="-78"/>
              </a:rPr>
              <a:t>براساس نتایج جدول 3 اثر صدا بر کلسترول خون به مراتب کمتر از اثر آن بر فشار خون است. با توجه به اینکه افزایش کلسترول از مهمترین عوامل افزایش فشار خون است می توان اظهار داشت که افزایش فشار خون ناشی از افزایش کلسترول منتجه از مواجهه صوتی تنها یکی از مکانیسم های افزایش فشار خون بوسیله مواجهه صوتی می باشد. در واقع براساس ضرایب اتا آزمون رگرسیون چند متغیره، صدا به مقدار بسیار جزئی بر کلسترول خون اثر می گذارد که این نتیجه با نتایج سایر محققان هم راستا می </a:t>
            </a:r>
            <a:r>
              <a:rPr lang="fa-IR" dirty="0" smtClean="0">
                <a:cs typeface="B Nazanin" panose="00000400000000000000" pitchFamily="2" charset="-78"/>
              </a:rPr>
              <a:t>باشد. </a:t>
            </a:r>
          </a:p>
          <a:p>
            <a:pPr algn="just"/>
            <a:r>
              <a:rPr lang="fa-IR" dirty="0">
                <a:cs typeface="B Nazanin" panose="00000400000000000000" pitchFamily="2" charset="-78"/>
              </a:rPr>
              <a:t>نتایج مطالعه </a:t>
            </a:r>
            <a:r>
              <a:rPr lang="en-US" dirty="0" err="1">
                <a:cs typeface="B Nazanin" panose="00000400000000000000" pitchFamily="2" charset="-78"/>
              </a:rPr>
              <a:t>Malamed</a:t>
            </a:r>
            <a:r>
              <a:rPr lang="fa-IR" dirty="0">
                <a:cs typeface="B Nazanin" panose="00000400000000000000" pitchFamily="2" charset="-78"/>
              </a:rPr>
              <a:t> و همکاران نشان داد که یک ارتباط مثبت و معنی دار بین آزردگی صوتی و کلسترول در مردان و زنان وجود </a:t>
            </a:r>
            <a:r>
              <a:rPr lang="fa-IR" dirty="0" smtClean="0">
                <a:cs typeface="B Nazanin" panose="00000400000000000000" pitchFamily="2" charset="-78"/>
              </a:rPr>
              <a:t>دارد</a:t>
            </a:r>
            <a:r>
              <a:rPr lang="en-US" dirty="0" smtClean="0">
                <a:cs typeface="B Nazanin" panose="00000400000000000000" pitchFamily="2" charset="-78"/>
              </a:rPr>
              <a:t>.</a:t>
            </a:r>
            <a:r>
              <a:rPr lang="fa-IR" dirty="0" smtClean="0">
                <a:cs typeface="B Nazanin" panose="00000400000000000000" pitchFamily="2" charset="-78"/>
              </a:rPr>
              <a:t> </a:t>
            </a:r>
            <a:r>
              <a:rPr lang="fa-IR" dirty="0">
                <a:cs typeface="B Nazanin" panose="00000400000000000000" pitchFamily="2" charset="-78"/>
              </a:rPr>
              <a:t>در مطالعه </a:t>
            </a:r>
            <a:r>
              <a:rPr lang="en-US" dirty="0" err="1">
                <a:cs typeface="B Nazanin" panose="00000400000000000000" pitchFamily="2" charset="-78"/>
              </a:rPr>
              <a:t>Malamed</a:t>
            </a:r>
            <a:r>
              <a:rPr lang="fa-IR" dirty="0">
                <a:cs typeface="B Nazanin" panose="00000400000000000000" pitchFamily="2" charset="-78"/>
              </a:rPr>
              <a:t> اثر بسیاری از عوامل مخدوش کننده از قبیل سن، شیفت کاری، نوع کار و یکنواختی آن، </a:t>
            </a:r>
            <a:r>
              <a:rPr lang="en-US" dirty="0">
                <a:cs typeface="B Nazanin" panose="00000400000000000000" pitchFamily="2" charset="-78"/>
              </a:rPr>
              <a:t>BMI</a:t>
            </a:r>
            <a:r>
              <a:rPr lang="fa-IR" dirty="0">
                <a:cs typeface="B Nazanin" panose="00000400000000000000" pitchFamily="2" charset="-78"/>
              </a:rPr>
              <a:t>، مصرف سیگار و الکل و... تعدیل گردید و در نهایت نتایج بیانگر یک ارتباط مثبت بین آزردگی صوتی و کلسترول بود. در مطالعه حاضر نیز پس از کنترل اثر بسیاری از عوامل مخدوش کننده، نتایج بدست آمده نشان داد که آزردگی صوتی توانست 12/0 از تغییرات واریانس کلسترول را توجیه نماید. در این مطالعه نیز افرادی که دارای آزردگی صوتی بیشتری بودند مقادیر بیشتری از کلسترول سرمی را دارا بودند.</a:t>
            </a:r>
            <a:endParaRPr lang="en-US"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60097FF9-9A4E-48E3-ACF3-7397FD5D2E03}" type="slidenum">
              <a:rPr lang="fa-IR" smtClean="0"/>
              <a:pPr/>
              <a:t>16</a:t>
            </a:fld>
            <a:endParaRPr lang="fa-IR"/>
          </a:p>
        </p:txBody>
      </p:sp>
    </p:spTree>
    <p:extLst>
      <p:ext uri="{BB962C8B-B14F-4D97-AF65-F5344CB8AC3E}">
        <p14:creationId xmlns:p14="http://schemas.microsoft.com/office/powerpoint/2010/main" val="25926560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747490"/>
          </a:xfrm>
        </p:spPr>
        <p:txBody>
          <a:bodyPr/>
          <a:lstStyle/>
          <a:p>
            <a:pPr algn="r"/>
            <a:r>
              <a:rPr lang="fa-IR" dirty="0" smtClean="0">
                <a:cs typeface="B Titr" panose="00000700000000000000" pitchFamily="2" charset="-78"/>
              </a:rPr>
              <a:t>بحث</a:t>
            </a:r>
            <a:endParaRPr lang="en-US" dirty="0">
              <a:cs typeface="B Titr" panose="00000700000000000000" pitchFamily="2" charset="-78"/>
            </a:endParaRPr>
          </a:p>
        </p:txBody>
      </p:sp>
      <p:sp>
        <p:nvSpPr>
          <p:cNvPr id="3" name="Content Placeholder 2"/>
          <p:cNvSpPr>
            <a:spLocks noGrp="1"/>
          </p:cNvSpPr>
          <p:nvPr>
            <p:ph idx="1"/>
          </p:nvPr>
        </p:nvSpPr>
        <p:spPr>
          <a:xfrm>
            <a:off x="1295401" y="1219200"/>
            <a:ext cx="7239000" cy="4692022"/>
          </a:xfrm>
        </p:spPr>
        <p:txBody>
          <a:bodyPr>
            <a:normAutofit fontScale="92500" lnSpcReduction="10000"/>
          </a:bodyPr>
          <a:lstStyle/>
          <a:p>
            <a:pPr algn="just"/>
            <a:r>
              <a:rPr lang="fa-IR" dirty="0">
                <a:cs typeface="B Nazanin" panose="00000400000000000000" pitchFamily="2" charset="-78"/>
              </a:rPr>
              <a:t>آنالیزهای بیشتر در جدول 3 نشان می دهد که آزردگی صوتی می تواند 17 درصد از تغییرات واریانس فشار خون را توجیه نماید اما این مقدار برای کلسترول 12 درصد بود. </a:t>
            </a:r>
            <a:r>
              <a:rPr lang="fa-IR" dirty="0" smtClean="0">
                <a:cs typeface="B Nazanin" panose="00000400000000000000" pitchFamily="2" charset="-78"/>
              </a:rPr>
              <a:t>بنابراین </a:t>
            </a:r>
            <a:r>
              <a:rPr lang="fa-IR" dirty="0">
                <a:cs typeface="B Nazanin" panose="00000400000000000000" pitchFamily="2" charset="-78"/>
              </a:rPr>
              <a:t>می توان گفت که یکی از مکانیسم های افزایش فشار خون بوسیله آزردگی، افزایش مقادیر کلسترول خون است. </a:t>
            </a:r>
            <a:endParaRPr lang="fa-IR" dirty="0" smtClean="0">
              <a:cs typeface="B Nazanin" panose="00000400000000000000" pitchFamily="2" charset="-78"/>
            </a:endParaRPr>
          </a:p>
          <a:p>
            <a:pPr algn="just"/>
            <a:r>
              <a:rPr lang="fa-IR" dirty="0" smtClean="0">
                <a:cs typeface="B Nazanin" panose="00000400000000000000" pitchFamily="2" charset="-78"/>
              </a:rPr>
              <a:t>اطلاعات </a:t>
            </a:r>
            <a:r>
              <a:rPr lang="fa-IR" dirty="0">
                <a:cs typeface="B Nazanin" panose="00000400000000000000" pitchFamily="2" charset="-78"/>
              </a:rPr>
              <a:t>کمی در رابطه با ارتباط آزردگی صوتی و بیماریهای قلبی و عروقی و فشار خون وجود دارد و نتایح مطالعات انجام شده در این مورد متناقض است. با این حال یافته های اپیدمیولوژیک به وجود یک ارتباط معنی دار بین آزردگی صوتی و اختلالات قلبی و عروقی اشاره می </a:t>
            </a:r>
            <a:r>
              <a:rPr lang="fa-IR" dirty="0" smtClean="0">
                <a:cs typeface="B Nazanin" panose="00000400000000000000" pitchFamily="2" charset="-78"/>
              </a:rPr>
              <a:t>کنند. </a:t>
            </a:r>
            <a:r>
              <a:rPr lang="fa-IR" dirty="0">
                <a:cs typeface="B Nazanin" panose="00000400000000000000" pitchFamily="2" charset="-78"/>
              </a:rPr>
              <a:t>نتایج یک مطالعه متاآنالیز نشان </a:t>
            </a:r>
            <a:r>
              <a:rPr lang="fa-IR" dirty="0" smtClean="0">
                <a:cs typeface="B Nazanin" panose="00000400000000000000" pitchFamily="2" charset="-78"/>
              </a:rPr>
              <a:t>می دهد </a:t>
            </a:r>
            <a:r>
              <a:rPr lang="fa-IR" dirty="0">
                <a:cs typeface="B Nazanin" panose="00000400000000000000" pitchFamily="2" charset="-78"/>
              </a:rPr>
              <a:t>که ریسک تجمعی فشار خون بالای شریانی ناشی از آزردگی صوتی </a:t>
            </a:r>
            <a:r>
              <a:rPr lang="fa-IR" dirty="0" smtClean="0">
                <a:cs typeface="B Nazanin" panose="00000400000000000000" pitchFamily="2" charset="-78"/>
              </a:rPr>
              <a:t>برابر 1/16 </a:t>
            </a:r>
            <a:r>
              <a:rPr lang="fa-IR" dirty="0">
                <a:cs typeface="B Nazanin" panose="00000400000000000000" pitchFamily="2" charset="-78"/>
              </a:rPr>
              <a:t>با ضریب اطمینان 95 درصد می باشد و آزردگی صوتی می تواند با ضریب ریسک تجمعی </a:t>
            </a:r>
            <a:r>
              <a:rPr lang="fa-IR" dirty="0" smtClean="0">
                <a:cs typeface="B Nazanin" panose="00000400000000000000" pitchFamily="2" charset="-78"/>
              </a:rPr>
              <a:t>1/07 </a:t>
            </a:r>
            <a:r>
              <a:rPr lang="fa-IR" dirty="0">
                <a:cs typeface="B Nazanin" panose="00000400000000000000" pitchFamily="2" charset="-78"/>
              </a:rPr>
              <a:t>موجب بیماری های ایسکمیک قلبی </a:t>
            </a:r>
            <a:r>
              <a:rPr lang="fa-IR" dirty="0" smtClean="0">
                <a:cs typeface="B Nazanin" panose="00000400000000000000" pitchFamily="2" charset="-78"/>
              </a:rPr>
              <a:t>شود. </a:t>
            </a:r>
          </a:p>
          <a:p>
            <a:pPr algn="just"/>
            <a:r>
              <a:rPr lang="en-US" dirty="0" err="1" smtClean="0">
                <a:cs typeface="B Nazanin" panose="00000400000000000000" pitchFamily="2" charset="-78"/>
              </a:rPr>
              <a:t>Neus</a:t>
            </a:r>
            <a:r>
              <a:rPr lang="en-US" dirty="0">
                <a:cs typeface="B Nazanin" panose="00000400000000000000" pitchFamily="2" charset="-78"/>
              </a:rPr>
              <a:t> </a:t>
            </a:r>
            <a:r>
              <a:rPr lang="fa-IR" dirty="0">
                <a:cs typeface="B Nazanin" panose="00000400000000000000" pitchFamily="2" charset="-78"/>
              </a:rPr>
              <a:t> و همکاران نیز بیان کردند که افراد حساس به صدا که توسط صدای ناشی از ترافیک آزرده می شوند فشار خون بالاتری </a:t>
            </a:r>
            <a:r>
              <a:rPr lang="fa-IR" dirty="0" smtClean="0">
                <a:cs typeface="B Nazanin" panose="00000400000000000000" pitchFamily="2" charset="-78"/>
              </a:rPr>
              <a:t>دارند. </a:t>
            </a:r>
            <a:r>
              <a:rPr lang="fa-IR" dirty="0">
                <a:cs typeface="B Nazanin" panose="00000400000000000000" pitchFamily="2" charset="-78"/>
              </a:rPr>
              <a:t>مطالعات گذشته نشان دادند که کارگران آزرده از صدا واکنش های استرسی بیشتری از قبیل شکایت های اجتماعی، علائم بیماری های عاطفی، غیبت های کاری و حوادث مرتبط با کار را نسبت به افراد غیرآزرده نشان می </a:t>
            </a:r>
            <a:r>
              <a:rPr lang="fa-IR" dirty="0" smtClean="0">
                <a:cs typeface="B Nazanin" panose="00000400000000000000" pitchFamily="2" charset="-78"/>
              </a:rPr>
              <a:t>دهند. </a:t>
            </a:r>
          </a:p>
          <a:p>
            <a:pPr algn="just"/>
            <a:r>
              <a:rPr lang="en-US" dirty="0" smtClean="0">
                <a:cs typeface="B Nazanin" panose="00000400000000000000" pitchFamily="2" charset="-78"/>
              </a:rPr>
              <a:t>Brindley</a:t>
            </a:r>
            <a:r>
              <a:rPr lang="fa-IR" dirty="0" smtClean="0">
                <a:cs typeface="B Nazanin" panose="00000400000000000000" pitchFamily="2" charset="-78"/>
              </a:rPr>
              <a:t> </a:t>
            </a:r>
            <a:r>
              <a:rPr lang="fa-IR" dirty="0">
                <a:cs typeface="B Nazanin" panose="00000400000000000000" pitchFamily="2" charset="-78"/>
              </a:rPr>
              <a:t>و </a:t>
            </a:r>
            <a:r>
              <a:rPr lang="en-US" dirty="0" err="1">
                <a:cs typeface="B Nazanin" panose="00000400000000000000" pitchFamily="2" charset="-78"/>
              </a:rPr>
              <a:t>Niaura</a:t>
            </a:r>
            <a:r>
              <a:rPr lang="en-US" dirty="0">
                <a:cs typeface="B Nazanin" panose="00000400000000000000" pitchFamily="2" charset="-78"/>
              </a:rPr>
              <a:t> </a:t>
            </a:r>
            <a:r>
              <a:rPr lang="fa-IR" dirty="0" smtClean="0">
                <a:cs typeface="B Nazanin" panose="00000400000000000000" pitchFamily="2" charset="-78"/>
              </a:rPr>
              <a:t> نتیجه </a:t>
            </a:r>
            <a:r>
              <a:rPr lang="fa-IR" dirty="0">
                <a:cs typeface="B Nazanin" panose="00000400000000000000" pitchFamily="2" charset="-78"/>
              </a:rPr>
              <a:t>گرفتند که ارتباط مثبتی بین آزردگی صوتی و چربی خون وجود دارد. با بیان این نکته که چربی خون خود یکی از دلایل افزایش فشار خون است می توان انتظار داشت که آزردگی صوتی از طریق افزایش چربی خون و یا ایجاد اختلالات روانی و فیزیولوژیک (از قبیل ایجاد استرس و آزادسازی هورمون های القا کننده استرس) موجب افزایش فشار خون </a:t>
            </a:r>
            <a:r>
              <a:rPr lang="fa-IR" dirty="0" smtClean="0">
                <a:cs typeface="B Nazanin" panose="00000400000000000000" pitchFamily="2" charset="-78"/>
              </a:rPr>
              <a:t>گردد.</a:t>
            </a:r>
            <a:endParaRPr lang="en-US"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60097FF9-9A4E-48E3-ACF3-7397FD5D2E03}" type="slidenum">
              <a:rPr lang="fa-IR" smtClean="0"/>
              <a:pPr/>
              <a:t>17</a:t>
            </a:fld>
            <a:endParaRPr lang="fa-IR"/>
          </a:p>
        </p:txBody>
      </p:sp>
    </p:spTree>
    <p:extLst>
      <p:ext uri="{BB962C8B-B14F-4D97-AF65-F5344CB8AC3E}">
        <p14:creationId xmlns:p14="http://schemas.microsoft.com/office/powerpoint/2010/main" val="12985378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anose="00000700000000000000" pitchFamily="2" charset="-78"/>
              </a:rPr>
              <a:t>نتیجه گیری</a:t>
            </a:r>
            <a:endParaRPr lang="en-US" dirty="0">
              <a:cs typeface="B Titr" panose="00000700000000000000" pitchFamily="2" charset="-78"/>
            </a:endParaRPr>
          </a:p>
        </p:txBody>
      </p:sp>
      <p:sp>
        <p:nvSpPr>
          <p:cNvPr id="3" name="Content Placeholder 2"/>
          <p:cNvSpPr>
            <a:spLocks noGrp="1"/>
          </p:cNvSpPr>
          <p:nvPr>
            <p:ph idx="1"/>
          </p:nvPr>
        </p:nvSpPr>
        <p:spPr>
          <a:xfrm>
            <a:off x="1295401" y="1524000"/>
            <a:ext cx="7239000" cy="4387222"/>
          </a:xfrm>
        </p:spPr>
        <p:txBody>
          <a:bodyPr>
            <a:normAutofit/>
          </a:bodyPr>
          <a:lstStyle/>
          <a:p>
            <a:pPr algn="just"/>
            <a:r>
              <a:rPr lang="fa-IR" sz="2000" dirty="0">
                <a:cs typeface="B Nazanin" panose="00000400000000000000" pitchFamily="2" charset="-78"/>
              </a:rPr>
              <a:t>صدا و آزردگی صوتی داری اثر مثبت و معنی داری بر کلسترول و فشار خون بودند. با توجه به کنترل اثر تعدادی از عوامل مداخله گر فردی و شغلی، به نظر می رسد عوامل مرتبط با صدا شامل خصوصیات فیزیکی صوت، طیف فرکانسی، بلندی صدا و... اثر مضاعفی بر فشار خون و چربی خون داشته باشند اگرچه مکانیسم دقیقی برای نحوه اثرگذاری آن شناسایی نشده است. این اثر می تواند بطریق مستقیم و با اثر بر فیزیولوژی انسان باشد و یا از طریق غیرمستقیم ایجاد گردد. آزردگی صوتی نیز دیگر فاکتور مهم اثرگذار بر فشار خون و کلسترول سرمی بود. بعبارت دیگر می توان اظهار داشت، صدا با اثر بر آزردگی صوتی موجب یک اثر ثانویه مضر بر فشار خون و چربی خون می شود. </a:t>
            </a:r>
            <a:endParaRPr lang="en-US" sz="20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60097FF9-9A4E-48E3-ACF3-7397FD5D2E03}" type="slidenum">
              <a:rPr lang="fa-IR" smtClean="0"/>
              <a:pPr/>
              <a:t>18</a:t>
            </a:fld>
            <a:endParaRPr lang="fa-IR"/>
          </a:p>
        </p:txBody>
      </p:sp>
    </p:spTree>
    <p:extLst>
      <p:ext uri="{BB962C8B-B14F-4D97-AF65-F5344CB8AC3E}">
        <p14:creationId xmlns:p14="http://schemas.microsoft.com/office/powerpoint/2010/main" val="31859626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905000"/>
            <a:ext cx="6589199" cy="1280890"/>
          </a:xfrm>
        </p:spPr>
        <p:txBody>
          <a:bodyPr/>
          <a:lstStyle/>
          <a:p>
            <a:pPr algn="ctr"/>
            <a:r>
              <a:rPr lang="fa-IR" b="1" dirty="0" smtClean="0">
                <a:solidFill>
                  <a:srgbClr val="002060"/>
                </a:solidFill>
              </a:rPr>
              <a:t>با تشکر از توجه شما</a:t>
            </a:r>
            <a:endParaRPr lang="fa-IR" b="1" dirty="0">
              <a:solidFill>
                <a:srgbClr val="002060"/>
              </a:solidFill>
            </a:endParaRPr>
          </a:p>
        </p:txBody>
      </p:sp>
      <p:sp>
        <p:nvSpPr>
          <p:cNvPr id="4" name="Slide Number Placeholder 3"/>
          <p:cNvSpPr>
            <a:spLocks noGrp="1"/>
          </p:cNvSpPr>
          <p:nvPr>
            <p:ph type="sldNum" sz="quarter" idx="12"/>
          </p:nvPr>
        </p:nvSpPr>
        <p:spPr/>
        <p:txBody>
          <a:bodyPr/>
          <a:lstStyle/>
          <a:p>
            <a:fld id="{60097FF9-9A4E-48E3-ACF3-7397FD5D2E03}" type="slidenum">
              <a:rPr lang="fa-IR" smtClean="0"/>
              <a:pPr/>
              <a:t>19</a:t>
            </a:fld>
            <a:endParaRPr lang="fa-IR"/>
          </a:p>
        </p:txBody>
      </p:sp>
    </p:spTree>
    <p:extLst>
      <p:ext uri="{BB962C8B-B14F-4D97-AF65-F5344CB8AC3E}">
        <p14:creationId xmlns:p14="http://schemas.microsoft.com/office/powerpoint/2010/main" val="3174832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1139168"/>
            <a:ext cx="6591985" cy="3777622"/>
          </a:xfrm>
        </p:spPr>
        <p:txBody>
          <a:bodyPr>
            <a:normAutofit fontScale="62500" lnSpcReduction="20000"/>
          </a:bodyPr>
          <a:lstStyle/>
          <a:p>
            <a:pPr marL="0" indent="0" algn="ctr">
              <a:lnSpc>
                <a:spcPct val="120000"/>
              </a:lnSpc>
              <a:buNone/>
            </a:pPr>
            <a:endParaRPr lang="fa-IR" sz="1900" b="1" dirty="0" smtClean="0">
              <a:cs typeface="B Titr" panose="00000700000000000000" pitchFamily="2" charset="-78"/>
            </a:endParaRPr>
          </a:p>
          <a:p>
            <a:pPr marL="0" indent="0" algn="ctr">
              <a:lnSpc>
                <a:spcPct val="120000"/>
              </a:lnSpc>
              <a:buNone/>
            </a:pPr>
            <a:r>
              <a:rPr lang="fa-IR" sz="1400" b="1" dirty="0" smtClean="0">
                <a:cs typeface="B Titr" panose="00000700000000000000" pitchFamily="2" charset="-78"/>
              </a:rPr>
              <a:t>دانشگاه </a:t>
            </a:r>
            <a:r>
              <a:rPr lang="fa-IR" sz="1400" b="1" dirty="0">
                <a:cs typeface="B Titr" panose="00000700000000000000" pitchFamily="2" charset="-78"/>
              </a:rPr>
              <a:t>علوم پزشكی كرمانشاه</a:t>
            </a:r>
          </a:p>
          <a:p>
            <a:pPr marL="0" indent="0" algn="ctr">
              <a:lnSpc>
                <a:spcPct val="120000"/>
              </a:lnSpc>
              <a:buNone/>
            </a:pPr>
            <a:r>
              <a:rPr lang="fa-IR" sz="1400" b="1" dirty="0">
                <a:cs typeface="B Titr" panose="00000700000000000000" pitchFamily="2" charset="-78"/>
              </a:rPr>
              <a:t>معاونت تحقیقات و </a:t>
            </a:r>
            <a:r>
              <a:rPr lang="fa-IR" sz="1400" b="1" dirty="0" smtClean="0">
                <a:cs typeface="B Titr" panose="00000700000000000000" pitchFamily="2" charset="-78"/>
              </a:rPr>
              <a:t>فناوری</a:t>
            </a:r>
          </a:p>
          <a:p>
            <a:pPr marL="0" indent="0" algn="ctr">
              <a:lnSpc>
                <a:spcPct val="200000"/>
              </a:lnSpc>
              <a:buNone/>
            </a:pPr>
            <a:endParaRPr lang="fa-IR" b="1" dirty="0" smtClean="0">
              <a:cs typeface="B Titr" panose="00000700000000000000" pitchFamily="2" charset="-78"/>
            </a:endParaRPr>
          </a:p>
          <a:p>
            <a:pPr marL="0" indent="0" algn="ctr">
              <a:lnSpc>
                <a:spcPct val="200000"/>
              </a:lnSpc>
              <a:buNone/>
            </a:pPr>
            <a:r>
              <a:rPr lang="fa-IR" sz="2900" b="1" dirty="0" smtClean="0">
                <a:cs typeface="B Titr" panose="00000700000000000000" pitchFamily="2" charset="-78"/>
              </a:rPr>
              <a:t>بررسی </a:t>
            </a:r>
            <a:r>
              <a:rPr lang="fa-IR" sz="2900" b="1" dirty="0">
                <a:cs typeface="B Titr" panose="00000700000000000000" pitchFamily="2" charset="-78"/>
              </a:rPr>
              <a:t>ارتباط مواجهه و آزردگی </a:t>
            </a:r>
            <a:r>
              <a:rPr lang="fa-IR" sz="2900" b="1" dirty="0" smtClean="0">
                <a:cs typeface="B Titr" panose="00000700000000000000" pitchFamily="2" charset="-78"/>
              </a:rPr>
              <a:t>صوتی با </a:t>
            </a:r>
            <a:r>
              <a:rPr lang="fa-IR" sz="2900" b="1" dirty="0">
                <a:cs typeface="B Titr" panose="00000700000000000000" pitchFamily="2" charset="-78"/>
              </a:rPr>
              <a:t>کلسترول، تری گلیسیرید و فشار </a:t>
            </a:r>
            <a:r>
              <a:rPr lang="fa-IR" sz="2900" b="1" dirty="0" smtClean="0">
                <a:cs typeface="B Titr" panose="00000700000000000000" pitchFamily="2" charset="-78"/>
              </a:rPr>
              <a:t>خون</a:t>
            </a:r>
            <a:r>
              <a:rPr lang="en-US" sz="2900" b="1" dirty="0" smtClean="0">
                <a:cs typeface="B Titr" panose="00000700000000000000" pitchFamily="2" charset="-78"/>
              </a:rPr>
              <a:t> </a:t>
            </a:r>
            <a:r>
              <a:rPr lang="fa-IR" sz="2900" b="1" dirty="0" smtClean="0">
                <a:cs typeface="B Titr" panose="00000700000000000000" pitchFamily="2" charset="-78"/>
              </a:rPr>
              <a:t>در </a:t>
            </a:r>
            <a:r>
              <a:rPr lang="fa-IR" sz="2900" b="1" dirty="0">
                <a:cs typeface="B Titr" panose="00000700000000000000" pitchFamily="2" charset="-78"/>
              </a:rPr>
              <a:t>کارگران صنایع </a:t>
            </a:r>
            <a:r>
              <a:rPr lang="fa-IR" sz="2900" b="1" dirty="0" smtClean="0">
                <a:cs typeface="B Titr" panose="00000700000000000000" pitchFamily="2" charset="-78"/>
              </a:rPr>
              <a:t>نساجی</a:t>
            </a:r>
            <a:endParaRPr lang="fa-IR" sz="2900" dirty="0" smtClean="0">
              <a:solidFill>
                <a:srgbClr val="800080"/>
              </a:solidFill>
              <a:latin typeface="Times New Roman" pitchFamily="18" charset="0"/>
              <a:cs typeface="B Titr" panose="00000700000000000000" pitchFamily="2" charset="-78"/>
            </a:endParaRPr>
          </a:p>
          <a:p>
            <a:pPr algn="ctr">
              <a:buNone/>
            </a:pPr>
            <a:endParaRPr lang="fa-IR" dirty="0" smtClean="0">
              <a:solidFill>
                <a:srgbClr val="800080"/>
              </a:solidFill>
              <a:latin typeface="Times New Roman" pitchFamily="18" charset="0"/>
            </a:endParaRPr>
          </a:p>
          <a:p>
            <a:pPr algn="ctr">
              <a:buNone/>
            </a:pPr>
            <a:r>
              <a:rPr lang="fa-IR" sz="2600" b="1" dirty="0" smtClean="0">
                <a:cs typeface="B Titr" panose="00000700000000000000" pitchFamily="2" charset="-78"/>
              </a:rPr>
              <a:t>مستخرج از </a:t>
            </a:r>
            <a:r>
              <a:rPr lang="fa-IR" sz="2600" b="1" dirty="0">
                <a:cs typeface="B Titr" panose="00000700000000000000" pitchFamily="2" charset="-78"/>
              </a:rPr>
              <a:t>طرح </a:t>
            </a:r>
            <a:r>
              <a:rPr lang="fa-IR" sz="2600" b="1" dirty="0" smtClean="0">
                <a:cs typeface="B Titr" panose="00000700000000000000" pitchFamily="2" charset="-78"/>
              </a:rPr>
              <a:t>تحقیقاتی </a:t>
            </a:r>
            <a:r>
              <a:rPr lang="en-US" sz="2600" b="1" dirty="0">
                <a:cs typeface="B Titr" panose="00000700000000000000" pitchFamily="2" charset="-78"/>
              </a:rPr>
              <a:t>96290</a:t>
            </a:r>
            <a:endParaRPr lang="fa-IR" sz="2600" b="1" dirty="0">
              <a:cs typeface="B Titr" panose="00000700000000000000" pitchFamily="2" charset="-78"/>
            </a:endParaRPr>
          </a:p>
          <a:p>
            <a:pPr algn="ctr">
              <a:buNone/>
            </a:pPr>
            <a:endParaRPr lang="en-US" dirty="0" smtClean="0">
              <a:solidFill>
                <a:srgbClr val="800080"/>
              </a:solidFill>
              <a:latin typeface="Times New Roman" pitchFamily="18" charset="0"/>
            </a:endParaRPr>
          </a:p>
          <a:p>
            <a:pPr>
              <a:buNone/>
            </a:pPr>
            <a:r>
              <a:rPr lang="en-US" dirty="0" smtClean="0">
                <a:solidFill>
                  <a:srgbClr val="800080"/>
                </a:solidFill>
                <a:latin typeface="Times New Roman" pitchFamily="18" charset="0"/>
              </a:rPr>
              <a:t/>
            </a:r>
            <a:br>
              <a:rPr lang="en-US" dirty="0" smtClean="0">
                <a:solidFill>
                  <a:srgbClr val="800080"/>
                </a:solidFill>
                <a:latin typeface="Times New Roman" pitchFamily="18" charset="0"/>
              </a:rPr>
            </a:br>
            <a:endParaRPr lang="en-US" dirty="0"/>
          </a:p>
        </p:txBody>
      </p:sp>
      <p:sp>
        <p:nvSpPr>
          <p:cNvPr id="4" name="Slide Number Placeholder 3"/>
          <p:cNvSpPr>
            <a:spLocks noGrp="1"/>
          </p:cNvSpPr>
          <p:nvPr>
            <p:ph type="sldNum" sz="quarter" idx="12"/>
          </p:nvPr>
        </p:nvSpPr>
        <p:spPr/>
        <p:txBody>
          <a:bodyPr/>
          <a:lstStyle/>
          <a:p>
            <a:pPr>
              <a:defRPr/>
            </a:pPr>
            <a:fld id="{9D03969C-B41A-40EB-A6CC-84051EAA8C1E}" type="slidenum">
              <a:rPr lang="fa-IR" smtClean="0"/>
              <a:pPr>
                <a:defRPr/>
              </a:pPr>
              <a:t>2</a:t>
            </a:fld>
            <a:endParaRPr lang="fa-IR"/>
          </a:p>
        </p:txBody>
      </p:sp>
      <p:pic>
        <p:nvPicPr>
          <p:cNvPr id="7" name="Picture 6" descr="arm"/>
          <p:cNvPicPr/>
          <p:nvPr/>
        </p:nvPicPr>
        <p:blipFill>
          <a:blip r:embed="rId2">
            <a:lum bright="-42000" contrast="100000"/>
            <a:extLst>
              <a:ext uri="{28A0092B-C50C-407E-A947-70E740481C1C}">
                <a14:useLocalDpi xmlns:a14="http://schemas.microsoft.com/office/drawing/2010/main" val="0"/>
              </a:ext>
            </a:extLst>
          </a:blip>
          <a:srcRect/>
          <a:stretch>
            <a:fillRect/>
          </a:stretch>
        </p:blipFill>
        <p:spPr bwMode="auto">
          <a:xfrm>
            <a:off x="4457724" y="513145"/>
            <a:ext cx="876935" cy="9144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23690"/>
          </a:xfrm>
        </p:spPr>
        <p:txBody>
          <a:bodyPr/>
          <a:lstStyle/>
          <a:p>
            <a:pPr algn="r"/>
            <a:r>
              <a:rPr lang="fa-IR" dirty="0" smtClean="0">
                <a:cs typeface="B Titr" panose="00000700000000000000" pitchFamily="2" charset="-78"/>
              </a:rPr>
              <a:t>مقدمه</a:t>
            </a:r>
            <a:endParaRPr lang="en-US" dirty="0">
              <a:cs typeface="B Titr" panose="00000700000000000000" pitchFamily="2" charset="-78"/>
            </a:endParaRPr>
          </a:p>
        </p:txBody>
      </p:sp>
      <p:sp>
        <p:nvSpPr>
          <p:cNvPr id="3" name="Content Placeholder 2"/>
          <p:cNvSpPr>
            <a:spLocks noGrp="1"/>
          </p:cNvSpPr>
          <p:nvPr>
            <p:ph idx="1"/>
          </p:nvPr>
        </p:nvSpPr>
        <p:spPr>
          <a:xfrm>
            <a:off x="1942415" y="1295400"/>
            <a:ext cx="6591985" cy="4615822"/>
          </a:xfrm>
        </p:spPr>
        <p:txBody>
          <a:bodyPr/>
          <a:lstStyle/>
          <a:p>
            <a:pPr marL="0" indent="0">
              <a:buNone/>
            </a:pPr>
            <a:r>
              <a:rPr lang="fa-IR" dirty="0">
                <a:cs typeface="B Nazanin" panose="00000400000000000000" pitchFamily="2" charset="-78"/>
              </a:rPr>
              <a:t>صدا یکی از عوامل خطرزای شغلی مرسوم </a:t>
            </a:r>
            <a:r>
              <a:rPr lang="fa-IR" dirty="0" smtClean="0">
                <a:cs typeface="B Nazanin" panose="00000400000000000000" pitchFamily="2" charset="-78"/>
              </a:rPr>
              <a:t>است که </a:t>
            </a:r>
            <a:r>
              <a:rPr lang="fa-IR" dirty="0">
                <a:cs typeface="B Nazanin" panose="00000400000000000000" pitchFamily="2" charset="-78"/>
              </a:rPr>
              <a:t>میلیون ها کارگر در معرض تراز های مضر آن </a:t>
            </a:r>
            <a:r>
              <a:rPr lang="fa-IR" dirty="0" smtClean="0">
                <a:cs typeface="B Nazanin" panose="00000400000000000000" pitchFamily="2" charset="-78"/>
              </a:rPr>
              <a:t>در محیط </a:t>
            </a:r>
            <a:r>
              <a:rPr lang="fa-IR" dirty="0">
                <a:cs typeface="B Nazanin" panose="00000400000000000000" pitchFamily="2" charset="-78"/>
              </a:rPr>
              <a:t>های کاری می </a:t>
            </a:r>
            <a:r>
              <a:rPr lang="fa-IR" dirty="0" smtClean="0">
                <a:cs typeface="B Nazanin" panose="00000400000000000000" pitchFamily="2" charset="-78"/>
              </a:rPr>
              <a:t>باشند</a:t>
            </a:r>
            <a:r>
              <a:rPr lang="fa-IR" dirty="0" smtClean="0">
                <a:cs typeface="B Nazanin" panose="00000400000000000000" pitchFamily="2" charset="-78"/>
              </a:rPr>
              <a:t>.</a:t>
            </a:r>
            <a:endParaRPr lang="en-US" dirty="0" smtClean="0">
              <a:cs typeface="B Nazanin" panose="00000400000000000000" pitchFamily="2" charset="-78"/>
            </a:endParaRPr>
          </a:p>
          <a:p>
            <a:r>
              <a:rPr lang="fa-IR" dirty="0">
                <a:cs typeface="B Nazanin" panose="00000400000000000000" pitchFamily="2" charset="-78"/>
              </a:rPr>
              <a:t>افت شنوایی </a:t>
            </a:r>
            <a:r>
              <a:rPr lang="fa-IR" dirty="0" smtClean="0">
                <a:cs typeface="B Nazanin" panose="00000400000000000000" pitchFamily="2" charset="-78"/>
              </a:rPr>
              <a:t>از</a:t>
            </a:r>
            <a:r>
              <a:rPr lang="en-US" dirty="0" smtClean="0">
                <a:cs typeface="B Nazanin" panose="00000400000000000000" pitchFamily="2" charset="-78"/>
              </a:rPr>
              <a:t> </a:t>
            </a:r>
            <a:r>
              <a:rPr lang="fa-IR" dirty="0" smtClean="0">
                <a:cs typeface="B Nazanin" panose="00000400000000000000" pitchFamily="2" charset="-78"/>
              </a:rPr>
              <a:t>مهم </a:t>
            </a:r>
            <a:r>
              <a:rPr lang="fa-IR" dirty="0">
                <a:cs typeface="B Nazanin" panose="00000400000000000000" pitchFamily="2" charset="-78"/>
              </a:rPr>
              <a:t>ترین اثرات مواجهه با صدای شغلی می </a:t>
            </a:r>
            <a:r>
              <a:rPr lang="fa-IR" dirty="0" smtClean="0">
                <a:cs typeface="B Nazanin" panose="00000400000000000000" pitchFamily="2" charset="-78"/>
              </a:rPr>
              <a:t>باشد</a:t>
            </a:r>
            <a:r>
              <a:rPr lang="en-US" dirty="0" smtClean="0">
                <a:cs typeface="B Nazanin" panose="00000400000000000000" pitchFamily="2" charset="-78"/>
              </a:rPr>
              <a:t> </a:t>
            </a:r>
            <a:r>
              <a:rPr lang="fa-IR" dirty="0" smtClean="0">
                <a:cs typeface="B Nazanin" panose="00000400000000000000" pitchFamily="2" charset="-78"/>
              </a:rPr>
              <a:t>که </a:t>
            </a:r>
            <a:r>
              <a:rPr lang="fa-IR" dirty="0">
                <a:cs typeface="B Nazanin" panose="00000400000000000000" pitchFamily="2" charset="-78"/>
              </a:rPr>
              <a:t>به خوبی توسط محققین مورد بررسی قرار </a:t>
            </a:r>
            <a:r>
              <a:rPr lang="fa-IR" dirty="0" smtClean="0">
                <a:cs typeface="B Nazanin" panose="00000400000000000000" pitchFamily="2" charset="-78"/>
              </a:rPr>
              <a:t>گرفته</a:t>
            </a:r>
            <a:r>
              <a:rPr lang="en-US" dirty="0" smtClean="0">
                <a:cs typeface="B Nazanin" panose="00000400000000000000" pitchFamily="2" charset="-78"/>
              </a:rPr>
              <a:t> </a:t>
            </a:r>
            <a:r>
              <a:rPr lang="fa-IR" dirty="0" smtClean="0">
                <a:cs typeface="B Nazanin" panose="00000400000000000000" pitchFamily="2" charset="-78"/>
              </a:rPr>
              <a:t>است</a:t>
            </a:r>
            <a:r>
              <a:rPr lang="en-US" dirty="0" smtClean="0">
                <a:cs typeface="B Nazanin" panose="00000400000000000000" pitchFamily="2" charset="-78"/>
              </a:rPr>
              <a:t>.</a:t>
            </a:r>
          </a:p>
          <a:p>
            <a:r>
              <a:rPr lang="fa-IR" dirty="0">
                <a:cs typeface="B Nazanin" panose="00000400000000000000" pitchFamily="2" charset="-78"/>
              </a:rPr>
              <a:t>مواجهه صوتی، سیستم </a:t>
            </a:r>
            <a:r>
              <a:rPr lang="fa-IR" dirty="0" smtClean="0">
                <a:cs typeface="B Nazanin" panose="00000400000000000000" pitchFamily="2" charset="-78"/>
              </a:rPr>
              <a:t>سمپاتیک</a:t>
            </a:r>
            <a:r>
              <a:rPr lang="en-US" dirty="0" smtClean="0">
                <a:cs typeface="B Nazanin" panose="00000400000000000000" pitchFamily="2" charset="-78"/>
              </a:rPr>
              <a:t> </a:t>
            </a:r>
            <a:r>
              <a:rPr lang="fa-IR" dirty="0" smtClean="0">
                <a:cs typeface="B Nazanin" panose="00000400000000000000" pitchFamily="2" charset="-78"/>
              </a:rPr>
              <a:t>و </a:t>
            </a:r>
            <a:r>
              <a:rPr lang="fa-IR" dirty="0">
                <a:cs typeface="B Nazanin" panose="00000400000000000000" pitchFamily="2" charset="-78"/>
              </a:rPr>
              <a:t>اندوکرین را فعال می کند که در نهایت </a:t>
            </a:r>
            <a:r>
              <a:rPr lang="fa-IR" dirty="0" smtClean="0">
                <a:cs typeface="B Nazanin" panose="00000400000000000000" pitchFamily="2" charset="-78"/>
              </a:rPr>
              <a:t>برروی</a:t>
            </a:r>
            <a:r>
              <a:rPr lang="en-US" dirty="0" smtClean="0">
                <a:cs typeface="B Nazanin" panose="00000400000000000000" pitchFamily="2" charset="-78"/>
              </a:rPr>
              <a:t> </a:t>
            </a:r>
            <a:r>
              <a:rPr lang="fa-IR" dirty="0" smtClean="0">
                <a:cs typeface="B Nazanin" panose="00000400000000000000" pitchFamily="2" charset="-78"/>
              </a:rPr>
              <a:t>حالات </a:t>
            </a:r>
            <a:r>
              <a:rPr lang="fa-IR" dirty="0">
                <a:cs typeface="B Nazanin" panose="00000400000000000000" pitchFamily="2" charset="-78"/>
              </a:rPr>
              <a:t>هورمونی و متابویکی افراد اثر می </a:t>
            </a:r>
            <a:r>
              <a:rPr lang="fa-IR" dirty="0" smtClean="0">
                <a:cs typeface="B Nazanin" panose="00000400000000000000" pitchFamily="2" charset="-78"/>
              </a:rPr>
              <a:t>گذارد</a:t>
            </a:r>
            <a:r>
              <a:rPr lang="en-US" dirty="0" smtClean="0">
                <a:cs typeface="B Nazanin" panose="00000400000000000000" pitchFamily="2" charset="-78"/>
              </a:rPr>
              <a:t>.</a:t>
            </a:r>
          </a:p>
          <a:p>
            <a:r>
              <a:rPr lang="fa-IR" dirty="0">
                <a:cs typeface="B Nazanin" panose="00000400000000000000" pitchFamily="2" charset="-78"/>
              </a:rPr>
              <a:t>مواجهه صوتی می تواند موجب القاء تغییرات بیوشیمیایی، فیزیولوژیک و سایکولوژیک از قبیل اختلال خواب و فعالیت های روزانه، استرس و آزردگی شود.</a:t>
            </a:r>
            <a:endParaRPr lang="en-US" dirty="0">
              <a:cs typeface="B Nazanin" panose="00000400000000000000" pitchFamily="2" charset="-78"/>
            </a:endParaRPr>
          </a:p>
          <a:p>
            <a:r>
              <a:rPr lang="fa-IR" dirty="0" smtClean="0">
                <a:cs typeface="B Nazanin" panose="00000400000000000000" pitchFamily="2" charset="-78"/>
              </a:rPr>
              <a:t>مواجهه با صدا </a:t>
            </a:r>
            <a:r>
              <a:rPr lang="fa-IR" dirty="0">
                <a:cs typeface="B Nazanin" panose="00000400000000000000" pitchFamily="2" charset="-78"/>
              </a:rPr>
              <a:t>موجب افزایش اثرت </a:t>
            </a:r>
            <a:r>
              <a:rPr lang="fa-IR" dirty="0" smtClean="0">
                <a:cs typeface="B Nazanin" panose="00000400000000000000" pitchFamily="2" charset="-78"/>
              </a:rPr>
              <a:t>زیان</a:t>
            </a:r>
            <a:r>
              <a:rPr lang="en-US" dirty="0" smtClean="0">
                <a:cs typeface="B Nazanin" panose="00000400000000000000" pitchFamily="2" charset="-78"/>
              </a:rPr>
              <a:t> </a:t>
            </a:r>
            <a:r>
              <a:rPr lang="fa-IR" dirty="0" smtClean="0">
                <a:cs typeface="B Nazanin" panose="00000400000000000000" pitchFamily="2" charset="-78"/>
              </a:rPr>
              <a:t>بار </a:t>
            </a:r>
            <a:r>
              <a:rPr lang="fa-IR" dirty="0">
                <a:cs typeface="B Nazanin" panose="00000400000000000000" pitchFamily="2" charset="-78"/>
              </a:rPr>
              <a:t>غیرشنوایی از قبیل فشار خون بالا، بیماری </a:t>
            </a:r>
            <a:r>
              <a:rPr lang="fa-IR" dirty="0" smtClean="0">
                <a:cs typeface="B Nazanin" panose="00000400000000000000" pitchFamily="2" charset="-78"/>
              </a:rPr>
              <a:t>های</a:t>
            </a:r>
            <a:r>
              <a:rPr lang="en-US" dirty="0" smtClean="0">
                <a:cs typeface="B Nazanin" panose="00000400000000000000" pitchFamily="2" charset="-78"/>
              </a:rPr>
              <a:t> </a:t>
            </a:r>
            <a:r>
              <a:rPr lang="fa-IR" dirty="0" smtClean="0">
                <a:cs typeface="B Nazanin" panose="00000400000000000000" pitchFamily="2" charset="-78"/>
              </a:rPr>
              <a:t>قلبی </a:t>
            </a:r>
            <a:r>
              <a:rPr lang="fa-IR" dirty="0">
                <a:cs typeface="B Nazanin" panose="00000400000000000000" pitchFamily="2" charset="-78"/>
              </a:rPr>
              <a:t>عروقی، اختلالات گوارشی، </a:t>
            </a:r>
            <a:r>
              <a:rPr lang="fa-IR" dirty="0" smtClean="0">
                <a:cs typeface="B Nazanin" panose="00000400000000000000" pitchFamily="2" charset="-78"/>
              </a:rPr>
              <a:t>و رفتاری می گردد</a:t>
            </a:r>
            <a:r>
              <a:rPr lang="en-US" dirty="0" smtClean="0">
                <a:cs typeface="B Nazanin" panose="00000400000000000000" pitchFamily="2" charset="-78"/>
              </a:rPr>
              <a:t>.</a:t>
            </a:r>
            <a:endParaRPr lang="fa-IR"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60097FF9-9A4E-48E3-ACF3-7397FD5D2E03}" type="slidenum">
              <a:rPr lang="fa-IR" smtClean="0"/>
              <a:pPr/>
              <a:t>3</a:t>
            </a:fld>
            <a:endParaRPr lang="fa-IR"/>
          </a:p>
        </p:txBody>
      </p:sp>
    </p:spTree>
    <p:extLst>
      <p:ext uri="{BB962C8B-B14F-4D97-AF65-F5344CB8AC3E}">
        <p14:creationId xmlns:p14="http://schemas.microsoft.com/office/powerpoint/2010/main" val="2455955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747490"/>
          </a:xfrm>
        </p:spPr>
        <p:txBody>
          <a:bodyPr/>
          <a:lstStyle/>
          <a:p>
            <a:pPr algn="r"/>
            <a:r>
              <a:rPr lang="fa-IR" dirty="0">
                <a:cs typeface="B Titr" panose="00000700000000000000" pitchFamily="2" charset="-78"/>
              </a:rPr>
              <a:t>مقدمه</a:t>
            </a:r>
            <a:endParaRPr lang="en-US" dirty="0"/>
          </a:p>
        </p:txBody>
      </p:sp>
      <p:sp>
        <p:nvSpPr>
          <p:cNvPr id="3" name="Content Placeholder 2"/>
          <p:cNvSpPr>
            <a:spLocks noGrp="1"/>
          </p:cNvSpPr>
          <p:nvPr>
            <p:ph idx="1"/>
          </p:nvPr>
        </p:nvSpPr>
        <p:spPr>
          <a:xfrm>
            <a:off x="1371601" y="1600200"/>
            <a:ext cx="7162800" cy="4311022"/>
          </a:xfrm>
        </p:spPr>
        <p:txBody>
          <a:bodyPr>
            <a:noAutofit/>
          </a:bodyPr>
          <a:lstStyle/>
          <a:p>
            <a:pPr algn="just">
              <a:lnSpc>
                <a:spcPct val="110000"/>
              </a:lnSpc>
            </a:pPr>
            <a:r>
              <a:rPr lang="fa-IR" dirty="0">
                <a:cs typeface="B Nazanin" panose="00000400000000000000" pitchFamily="2" charset="-78"/>
              </a:rPr>
              <a:t>در </a:t>
            </a:r>
            <a:r>
              <a:rPr lang="fa-IR" dirty="0" smtClean="0">
                <a:cs typeface="B Nazanin" panose="00000400000000000000" pitchFamily="2" charset="-78"/>
              </a:rPr>
              <a:t>غالب مطالعاتی </a:t>
            </a:r>
            <a:r>
              <a:rPr lang="fa-IR" dirty="0">
                <a:cs typeface="B Nazanin" panose="00000400000000000000" pitchFamily="2" charset="-78"/>
              </a:rPr>
              <a:t>که به بررسی اثر صدا بر بیماری های قلبی </a:t>
            </a:r>
            <a:r>
              <a:rPr lang="fa-IR" dirty="0" smtClean="0">
                <a:cs typeface="B Nazanin" panose="00000400000000000000" pitchFamily="2" charset="-78"/>
              </a:rPr>
              <a:t>و عروقی </a:t>
            </a:r>
            <a:r>
              <a:rPr lang="fa-IR" dirty="0">
                <a:cs typeface="B Nazanin" panose="00000400000000000000" pitchFamily="2" charset="-78"/>
              </a:rPr>
              <a:t>پرداخته اند، به طور ویژه فشار خون به </a:t>
            </a:r>
            <a:r>
              <a:rPr lang="fa-IR" dirty="0" smtClean="0">
                <a:cs typeface="B Nazanin" panose="00000400000000000000" pitchFamily="2" charset="-78"/>
              </a:rPr>
              <a:t>عنوان عامل </a:t>
            </a:r>
            <a:r>
              <a:rPr lang="fa-IR" dirty="0">
                <a:cs typeface="B Nazanin" panose="00000400000000000000" pitchFamily="2" charset="-78"/>
              </a:rPr>
              <a:t>اصلی این اختلالات مورد توجه قرار گرفته است</a:t>
            </a:r>
            <a:r>
              <a:rPr lang="fa-IR" dirty="0" smtClean="0">
                <a:cs typeface="B Nazanin" panose="00000400000000000000" pitchFamily="2" charset="-78"/>
              </a:rPr>
              <a:t>.</a:t>
            </a:r>
          </a:p>
          <a:p>
            <a:pPr algn="just">
              <a:lnSpc>
                <a:spcPct val="110000"/>
              </a:lnSpc>
            </a:pPr>
            <a:r>
              <a:rPr lang="en-US" dirty="0" err="1">
                <a:cs typeface="B Nazanin" panose="00000400000000000000" pitchFamily="2" charset="-78"/>
              </a:rPr>
              <a:t>Sbihi</a:t>
            </a:r>
            <a:r>
              <a:rPr lang="en-US" dirty="0">
                <a:cs typeface="B Nazanin" panose="00000400000000000000" pitchFamily="2" charset="-78"/>
              </a:rPr>
              <a:t> </a:t>
            </a:r>
            <a:r>
              <a:rPr lang="fa-IR" dirty="0" smtClean="0">
                <a:cs typeface="B Nazanin" panose="00000400000000000000" pitchFamily="2" charset="-78"/>
              </a:rPr>
              <a:t> و </a:t>
            </a:r>
            <a:r>
              <a:rPr lang="fa-IR" dirty="0">
                <a:cs typeface="B Nazanin" panose="00000400000000000000" pitchFamily="2" charset="-78"/>
              </a:rPr>
              <a:t>همکاران در یک مطالعه کوهورت 7 </a:t>
            </a:r>
            <a:r>
              <a:rPr lang="fa-IR" dirty="0" smtClean="0">
                <a:cs typeface="B Nazanin" panose="00000400000000000000" pitchFamily="2" charset="-78"/>
              </a:rPr>
              <a:t>ساله در </a:t>
            </a:r>
            <a:r>
              <a:rPr lang="fa-IR" dirty="0">
                <a:cs typeface="B Nazanin" panose="00000400000000000000" pitchFamily="2" charset="-78"/>
              </a:rPr>
              <a:t>میان 10872 کارگر کارخانه چوب به بررسی </a:t>
            </a:r>
            <a:r>
              <a:rPr lang="fa-IR" dirty="0" smtClean="0">
                <a:cs typeface="B Nazanin" panose="00000400000000000000" pitchFamily="2" charset="-78"/>
              </a:rPr>
              <a:t>اثر صدا </a:t>
            </a:r>
            <a:r>
              <a:rPr lang="fa-IR" dirty="0">
                <a:cs typeface="B Nazanin" panose="00000400000000000000" pitchFamily="2" charset="-78"/>
              </a:rPr>
              <a:t>بر فشار خون </a:t>
            </a:r>
            <a:r>
              <a:rPr lang="fa-IR" dirty="0" smtClean="0">
                <a:cs typeface="B Nazanin" panose="00000400000000000000" pitchFamily="2" charset="-78"/>
              </a:rPr>
              <a:t>پرداختند. </a:t>
            </a:r>
            <a:r>
              <a:rPr lang="fa-IR" dirty="0">
                <a:cs typeface="B Nazanin" panose="00000400000000000000" pitchFamily="2" charset="-78"/>
              </a:rPr>
              <a:t>نتایج این </a:t>
            </a:r>
            <a:r>
              <a:rPr lang="fa-IR" dirty="0" smtClean="0">
                <a:cs typeface="B Nazanin" panose="00000400000000000000" pitchFamily="2" charset="-78"/>
              </a:rPr>
              <a:t>مطالعه بیان </a:t>
            </a:r>
            <a:r>
              <a:rPr lang="fa-IR" dirty="0">
                <a:cs typeface="B Nazanin" panose="00000400000000000000" pitchFamily="2" charset="-78"/>
              </a:rPr>
              <a:t>گر یک ارتباط مثبت قوی بین پرفشاری </a:t>
            </a:r>
            <a:r>
              <a:rPr lang="fa-IR" dirty="0" smtClean="0">
                <a:cs typeface="B Nazanin" panose="00000400000000000000" pitchFamily="2" charset="-78"/>
              </a:rPr>
              <a:t>خون و </a:t>
            </a:r>
            <a:r>
              <a:rPr lang="fa-IR" dirty="0">
                <a:cs typeface="B Nazanin" panose="00000400000000000000" pitchFamily="2" charset="-78"/>
              </a:rPr>
              <a:t>مواجهه با صدای بالای 85 دسی بل بود</a:t>
            </a:r>
            <a:r>
              <a:rPr lang="fa-IR" dirty="0" smtClean="0">
                <a:cs typeface="B Nazanin" panose="00000400000000000000" pitchFamily="2" charset="-78"/>
              </a:rPr>
              <a:t>.</a:t>
            </a:r>
          </a:p>
          <a:p>
            <a:pPr algn="just">
              <a:lnSpc>
                <a:spcPct val="110000"/>
              </a:lnSpc>
            </a:pPr>
            <a:r>
              <a:rPr lang="fa-IR" dirty="0" smtClean="0">
                <a:cs typeface="B Nazanin" panose="00000400000000000000" pitchFamily="2" charset="-78"/>
              </a:rPr>
              <a:t>براساس </a:t>
            </a:r>
            <a:r>
              <a:rPr lang="fa-IR" dirty="0">
                <a:cs typeface="B Nazanin" panose="00000400000000000000" pitchFamily="2" charset="-78"/>
              </a:rPr>
              <a:t>مطالعه </a:t>
            </a:r>
            <a:r>
              <a:rPr lang="en-US" dirty="0">
                <a:cs typeface="B Nazanin" panose="00000400000000000000" pitchFamily="2" charset="-78"/>
              </a:rPr>
              <a:t>Chang </a:t>
            </a:r>
            <a:r>
              <a:rPr lang="fa-IR" dirty="0">
                <a:cs typeface="B Nazanin" panose="00000400000000000000" pitchFamily="2" charset="-78"/>
              </a:rPr>
              <a:t>و همکاران که از سال 1998 تا </a:t>
            </a:r>
            <a:r>
              <a:rPr lang="fa-IR" dirty="0" smtClean="0">
                <a:cs typeface="B Nazanin" panose="00000400000000000000" pitchFamily="2" charset="-78"/>
              </a:rPr>
              <a:t>2008 به </a:t>
            </a:r>
            <a:r>
              <a:rPr lang="fa-IR" dirty="0">
                <a:cs typeface="B Nazanin" panose="00000400000000000000" pitchFamily="2" charset="-78"/>
              </a:rPr>
              <a:t>طول انجامید، افزایش مواجهه صوتی در </a:t>
            </a:r>
            <a:r>
              <a:rPr lang="fa-IR" dirty="0" smtClean="0">
                <a:cs typeface="B Nazanin" panose="00000400000000000000" pitchFamily="2" charset="-78"/>
              </a:rPr>
              <a:t>کارگران موجب </a:t>
            </a:r>
            <a:r>
              <a:rPr lang="fa-IR" dirty="0">
                <a:cs typeface="B Nazanin" panose="00000400000000000000" pitchFamily="2" charset="-78"/>
              </a:rPr>
              <a:t>افزایش ریسک پرفشاری خون تا 93 / 1 </a:t>
            </a:r>
            <a:r>
              <a:rPr lang="fa-IR" dirty="0" smtClean="0">
                <a:cs typeface="B Nazanin" panose="00000400000000000000" pitchFamily="2" charset="-78"/>
              </a:rPr>
              <a:t>برابر می شود.</a:t>
            </a:r>
          </a:p>
          <a:p>
            <a:pPr algn="just">
              <a:lnSpc>
                <a:spcPct val="110000"/>
              </a:lnSpc>
            </a:pPr>
            <a:r>
              <a:rPr lang="fa-IR" dirty="0">
                <a:cs typeface="B Nazanin" panose="00000400000000000000" pitchFamily="2" charset="-78"/>
              </a:rPr>
              <a:t>در تعداد معدودی از مطالعات نیز بیان </a:t>
            </a:r>
            <a:r>
              <a:rPr lang="fa-IR" dirty="0" smtClean="0">
                <a:cs typeface="B Nazanin" panose="00000400000000000000" pitchFamily="2" charset="-78"/>
              </a:rPr>
              <a:t>شده است </a:t>
            </a:r>
            <a:r>
              <a:rPr lang="fa-IR" dirty="0">
                <a:cs typeface="B Nazanin" panose="00000400000000000000" pitchFamily="2" charset="-78"/>
              </a:rPr>
              <a:t>که صدا دارای اثری معکوس بر فشار خون </a:t>
            </a:r>
            <a:r>
              <a:rPr lang="fa-IR" dirty="0" smtClean="0">
                <a:cs typeface="B Nazanin" panose="00000400000000000000" pitchFamily="2" charset="-78"/>
              </a:rPr>
              <a:t>است یا </a:t>
            </a:r>
            <a:r>
              <a:rPr lang="fa-IR" dirty="0">
                <a:cs typeface="B Nazanin" panose="00000400000000000000" pitchFamily="2" charset="-78"/>
              </a:rPr>
              <a:t>این که هیچ اثری بر آن </a:t>
            </a:r>
            <a:r>
              <a:rPr lang="fa-IR" dirty="0" smtClean="0">
                <a:cs typeface="B Nazanin" panose="00000400000000000000" pitchFamily="2" charset="-78"/>
              </a:rPr>
              <a:t>ندارد</a:t>
            </a:r>
            <a:r>
              <a:rPr lang="en-US" dirty="0" smtClean="0">
                <a:cs typeface="B Nazanin" panose="00000400000000000000" pitchFamily="2" charset="-78"/>
              </a:rPr>
              <a:t>Inoue .</a:t>
            </a:r>
            <a:r>
              <a:rPr lang="fa-IR" dirty="0" smtClean="0">
                <a:cs typeface="B Nazanin" panose="00000400000000000000" pitchFamily="2" charset="-78"/>
              </a:rPr>
              <a:t> و همکاران </a:t>
            </a:r>
            <a:r>
              <a:rPr lang="fa-IR" dirty="0">
                <a:cs typeface="B Nazanin" panose="00000400000000000000" pitchFamily="2" charset="-78"/>
              </a:rPr>
              <a:t>بیان کردند که فشار خون بالا در </a:t>
            </a:r>
            <a:r>
              <a:rPr lang="fa-IR" dirty="0" smtClean="0">
                <a:cs typeface="B Nazanin" panose="00000400000000000000" pitchFamily="2" charset="-78"/>
              </a:rPr>
              <a:t>کارگران مرد </a:t>
            </a:r>
            <a:r>
              <a:rPr lang="fa-IR" dirty="0">
                <a:cs typeface="B Nazanin" panose="00000400000000000000" pitchFamily="2" charset="-78"/>
              </a:rPr>
              <a:t>ژاپنی دارای ارتباط معکوس و معنی داری </a:t>
            </a:r>
            <a:r>
              <a:rPr lang="fa-IR" dirty="0" smtClean="0">
                <a:cs typeface="B Nazanin" panose="00000400000000000000" pitchFamily="2" charset="-78"/>
              </a:rPr>
              <a:t>با مواجهه </a:t>
            </a:r>
            <a:r>
              <a:rPr lang="fa-IR" dirty="0">
                <a:cs typeface="B Nazanin" panose="00000400000000000000" pitchFamily="2" charset="-78"/>
              </a:rPr>
              <a:t>صوتی می </a:t>
            </a:r>
            <a:r>
              <a:rPr lang="fa-IR" dirty="0" smtClean="0">
                <a:cs typeface="B Nazanin" panose="00000400000000000000" pitchFamily="2" charset="-78"/>
              </a:rPr>
              <a:t>باشد. </a:t>
            </a:r>
            <a:r>
              <a:rPr lang="fa-IR" dirty="0">
                <a:cs typeface="B Nazanin" panose="00000400000000000000" pitchFamily="2" charset="-78"/>
              </a:rPr>
              <a:t>این یافته های </a:t>
            </a:r>
            <a:r>
              <a:rPr lang="fa-IR" dirty="0" smtClean="0">
                <a:cs typeface="B Nazanin" panose="00000400000000000000" pitchFamily="2" charset="-78"/>
              </a:rPr>
              <a:t>ناسازگار ممکن </a:t>
            </a:r>
            <a:r>
              <a:rPr lang="fa-IR" dirty="0">
                <a:cs typeface="B Nazanin" panose="00000400000000000000" pitchFamily="2" charset="-78"/>
              </a:rPr>
              <a:t>است به طراحی مطالعه، جمعیت مورد </a:t>
            </a:r>
            <a:r>
              <a:rPr lang="fa-IR" dirty="0" smtClean="0">
                <a:cs typeface="B Nazanin" panose="00000400000000000000" pitchFamily="2" charset="-78"/>
              </a:rPr>
              <a:t>بررسی، ارزشیابی </a:t>
            </a:r>
            <a:r>
              <a:rPr lang="fa-IR" dirty="0">
                <a:cs typeface="B Nazanin" panose="00000400000000000000" pitchFamily="2" charset="-78"/>
              </a:rPr>
              <a:t>مواجهه و تعدیل عوامل مداخله گر </a:t>
            </a:r>
            <a:r>
              <a:rPr lang="fa-IR" dirty="0" smtClean="0">
                <a:cs typeface="B Nazanin" panose="00000400000000000000" pitchFamily="2" charset="-78"/>
              </a:rPr>
              <a:t>بالقوه نسبت </a:t>
            </a:r>
            <a:r>
              <a:rPr lang="fa-IR" dirty="0">
                <a:cs typeface="B Nazanin" panose="00000400000000000000" pitchFamily="2" charset="-78"/>
              </a:rPr>
              <a:t>داده شود.</a:t>
            </a:r>
            <a:endParaRPr lang="fa-IR" dirty="0" smtClean="0">
              <a:cs typeface="B Nazanin" panose="00000400000000000000" pitchFamily="2" charset="-78"/>
            </a:endParaRPr>
          </a:p>
          <a:p>
            <a:pPr algn="just">
              <a:lnSpc>
                <a:spcPct val="110000"/>
              </a:lnSpc>
            </a:pPr>
            <a:endParaRPr lang="en-US"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60097FF9-9A4E-48E3-ACF3-7397FD5D2E03}" type="slidenum">
              <a:rPr lang="fa-IR" smtClean="0"/>
              <a:pPr/>
              <a:t>4</a:t>
            </a:fld>
            <a:endParaRPr lang="fa-IR"/>
          </a:p>
        </p:txBody>
      </p:sp>
    </p:spTree>
    <p:extLst>
      <p:ext uri="{BB962C8B-B14F-4D97-AF65-F5344CB8AC3E}">
        <p14:creationId xmlns:p14="http://schemas.microsoft.com/office/powerpoint/2010/main" val="1906511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747490"/>
          </a:xfrm>
        </p:spPr>
        <p:txBody>
          <a:bodyPr/>
          <a:lstStyle/>
          <a:p>
            <a:pPr algn="r"/>
            <a:r>
              <a:rPr lang="fa-IR" dirty="0">
                <a:cs typeface="B Titr" panose="00000700000000000000" pitchFamily="2" charset="-78"/>
              </a:rPr>
              <a:t>مقدمه</a:t>
            </a:r>
            <a:endParaRPr lang="en-US" dirty="0"/>
          </a:p>
        </p:txBody>
      </p:sp>
      <p:sp>
        <p:nvSpPr>
          <p:cNvPr id="3" name="Content Placeholder 2"/>
          <p:cNvSpPr>
            <a:spLocks noGrp="1"/>
          </p:cNvSpPr>
          <p:nvPr>
            <p:ph idx="1"/>
          </p:nvPr>
        </p:nvSpPr>
        <p:spPr>
          <a:xfrm>
            <a:off x="1295401" y="1600200"/>
            <a:ext cx="7239000" cy="4495800"/>
          </a:xfrm>
        </p:spPr>
        <p:txBody>
          <a:bodyPr>
            <a:noAutofit/>
          </a:bodyPr>
          <a:lstStyle/>
          <a:p>
            <a:pPr algn="just">
              <a:lnSpc>
                <a:spcPct val="110000"/>
              </a:lnSpc>
            </a:pPr>
            <a:r>
              <a:rPr lang="fa-IR" dirty="0">
                <a:cs typeface="B Nazanin" panose="00000400000000000000" pitchFamily="2" charset="-78"/>
              </a:rPr>
              <a:t>در </a:t>
            </a:r>
            <a:r>
              <a:rPr lang="fa-IR" dirty="0" smtClean="0">
                <a:cs typeface="B Nazanin" panose="00000400000000000000" pitchFamily="2" charset="-78"/>
              </a:rPr>
              <a:t>غالب مطالعاتی </a:t>
            </a:r>
            <a:r>
              <a:rPr lang="fa-IR" dirty="0">
                <a:cs typeface="B Nazanin" panose="00000400000000000000" pitchFamily="2" charset="-78"/>
              </a:rPr>
              <a:t>که به بررسی اثر صدا بر بیماری های قلبی </a:t>
            </a:r>
            <a:r>
              <a:rPr lang="fa-IR" dirty="0" smtClean="0">
                <a:cs typeface="B Nazanin" panose="00000400000000000000" pitchFamily="2" charset="-78"/>
              </a:rPr>
              <a:t>و عروقی </a:t>
            </a:r>
            <a:r>
              <a:rPr lang="fa-IR" dirty="0">
                <a:cs typeface="B Nazanin" panose="00000400000000000000" pitchFamily="2" charset="-78"/>
              </a:rPr>
              <a:t>پرداخته اند، به طور ویژه فشار خون به </a:t>
            </a:r>
            <a:r>
              <a:rPr lang="fa-IR" dirty="0" smtClean="0">
                <a:cs typeface="B Nazanin" panose="00000400000000000000" pitchFamily="2" charset="-78"/>
              </a:rPr>
              <a:t>عنوان عامل </a:t>
            </a:r>
            <a:r>
              <a:rPr lang="fa-IR" dirty="0">
                <a:cs typeface="B Nazanin" panose="00000400000000000000" pitchFamily="2" charset="-78"/>
              </a:rPr>
              <a:t>اصلی این اختلالات مورد توجه قرار گرفته است</a:t>
            </a:r>
            <a:r>
              <a:rPr lang="fa-IR" dirty="0" smtClean="0">
                <a:cs typeface="B Nazanin" panose="00000400000000000000" pitchFamily="2" charset="-78"/>
              </a:rPr>
              <a:t>.</a:t>
            </a:r>
          </a:p>
          <a:p>
            <a:pPr algn="just">
              <a:lnSpc>
                <a:spcPct val="110000"/>
              </a:lnSpc>
            </a:pPr>
            <a:r>
              <a:rPr lang="en-US" dirty="0" err="1">
                <a:cs typeface="B Nazanin" panose="00000400000000000000" pitchFamily="2" charset="-78"/>
              </a:rPr>
              <a:t>Sbihi</a:t>
            </a:r>
            <a:r>
              <a:rPr lang="en-US" dirty="0">
                <a:cs typeface="B Nazanin" panose="00000400000000000000" pitchFamily="2" charset="-78"/>
              </a:rPr>
              <a:t> </a:t>
            </a:r>
            <a:r>
              <a:rPr lang="fa-IR" dirty="0" smtClean="0">
                <a:cs typeface="B Nazanin" panose="00000400000000000000" pitchFamily="2" charset="-78"/>
              </a:rPr>
              <a:t> و </a:t>
            </a:r>
            <a:r>
              <a:rPr lang="fa-IR" dirty="0">
                <a:cs typeface="B Nazanin" panose="00000400000000000000" pitchFamily="2" charset="-78"/>
              </a:rPr>
              <a:t>همکاران در یک مطالعه کوهورت 7 </a:t>
            </a:r>
            <a:r>
              <a:rPr lang="fa-IR" dirty="0" smtClean="0">
                <a:cs typeface="B Nazanin" panose="00000400000000000000" pitchFamily="2" charset="-78"/>
              </a:rPr>
              <a:t>ساله در </a:t>
            </a:r>
            <a:r>
              <a:rPr lang="fa-IR" dirty="0">
                <a:cs typeface="B Nazanin" panose="00000400000000000000" pitchFamily="2" charset="-78"/>
              </a:rPr>
              <a:t>میان 10872 کارگر کارخانه چوب به بررسی </a:t>
            </a:r>
            <a:r>
              <a:rPr lang="fa-IR" dirty="0" smtClean="0">
                <a:cs typeface="B Nazanin" panose="00000400000000000000" pitchFamily="2" charset="-78"/>
              </a:rPr>
              <a:t>اثر صدا </a:t>
            </a:r>
            <a:r>
              <a:rPr lang="fa-IR" dirty="0">
                <a:cs typeface="B Nazanin" panose="00000400000000000000" pitchFamily="2" charset="-78"/>
              </a:rPr>
              <a:t>بر فشار خون </a:t>
            </a:r>
            <a:r>
              <a:rPr lang="fa-IR" dirty="0" smtClean="0">
                <a:cs typeface="B Nazanin" panose="00000400000000000000" pitchFamily="2" charset="-78"/>
              </a:rPr>
              <a:t>پرداختند. </a:t>
            </a:r>
            <a:r>
              <a:rPr lang="fa-IR" dirty="0">
                <a:cs typeface="B Nazanin" panose="00000400000000000000" pitchFamily="2" charset="-78"/>
              </a:rPr>
              <a:t>نتایج این </a:t>
            </a:r>
            <a:r>
              <a:rPr lang="fa-IR" dirty="0" smtClean="0">
                <a:cs typeface="B Nazanin" panose="00000400000000000000" pitchFamily="2" charset="-78"/>
              </a:rPr>
              <a:t>مطالعه بیان </a:t>
            </a:r>
            <a:r>
              <a:rPr lang="fa-IR" dirty="0">
                <a:cs typeface="B Nazanin" panose="00000400000000000000" pitchFamily="2" charset="-78"/>
              </a:rPr>
              <a:t>گر یک ارتباط مثبت قوی بین پرفشاری </a:t>
            </a:r>
            <a:r>
              <a:rPr lang="fa-IR" dirty="0" smtClean="0">
                <a:cs typeface="B Nazanin" panose="00000400000000000000" pitchFamily="2" charset="-78"/>
              </a:rPr>
              <a:t>خون و </a:t>
            </a:r>
            <a:r>
              <a:rPr lang="fa-IR" dirty="0">
                <a:cs typeface="B Nazanin" panose="00000400000000000000" pitchFamily="2" charset="-78"/>
              </a:rPr>
              <a:t>مواجهه با صدای بالای 85 دسی بل بود</a:t>
            </a:r>
            <a:r>
              <a:rPr lang="fa-IR" dirty="0" smtClean="0">
                <a:cs typeface="B Nazanin" panose="00000400000000000000" pitchFamily="2" charset="-78"/>
              </a:rPr>
              <a:t>.</a:t>
            </a:r>
          </a:p>
          <a:p>
            <a:pPr algn="just">
              <a:lnSpc>
                <a:spcPct val="110000"/>
              </a:lnSpc>
            </a:pPr>
            <a:r>
              <a:rPr lang="fa-IR" dirty="0" smtClean="0">
                <a:cs typeface="B Nazanin" panose="00000400000000000000" pitchFamily="2" charset="-78"/>
              </a:rPr>
              <a:t>براساس </a:t>
            </a:r>
            <a:r>
              <a:rPr lang="fa-IR" dirty="0">
                <a:cs typeface="B Nazanin" panose="00000400000000000000" pitchFamily="2" charset="-78"/>
              </a:rPr>
              <a:t>مطالعه </a:t>
            </a:r>
            <a:r>
              <a:rPr lang="en-US" dirty="0">
                <a:cs typeface="B Nazanin" panose="00000400000000000000" pitchFamily="2" charset="-78"/>
              </a:rPr>
              <a:t>Chang </a:t>
            </a:r>
            <a:r>
              <a:rPr lang="fa-IR" dirty="0">
                <a:cs typeface="B Nazanin" panose="00000400000000000000" pitchFamily="2" charset="-78"/>
              </a:rPr>
              <a:t>و همکاران که از سال 1998 تا </a:t>
            </a:r>
            <a:r>
              <a:rPr lang="fa-IR" dirty="0" smtClean="0">
                <a:cs typeface="B Nazanin" panose="00000400000000000000" pitchFamily="2" charset="-78"/>
              </a:rPr>
              <a:t>2008 به </a:t>
            </a:r>
            <a:r>
              <a:rPr lang="fa-IR" dirty="0">
                <a:cs typeface="B Nazanin" panose="00000400000000000000" pitchFamily="2" charset="-78"/>
              </a:rPr>
              <a:t>طول انجامید، افزایش مواجهه صوتی در </a:t>
            </a:r>
            <a:r>
              <a:rPr lang="fa-IR" dirty="0" smtClean="0">
                <a:cs typeface="B Nazanin" panose="00000400000000000000" pitchFamily="2" charset="-78"/>
              </a:rPr>
              <a:t>کارگران موجب </a:t>
            </a:r>
            <a:r>
              <a:rPr lang="fa-IR" dirty="0">
                <a:cs typeface="B Nazanin" panose="00000400000000000000" pitchFamily="2" charset="-78"/>
              </a:rPr>
              <a:t>افزایش ریسک پرفشاری خون تا 93 / 1 </a:t>
            </a:r>
            <a:r>
              <a:rPr lang="fa-IR" dirty="0" smtClean="0">
                <a:cs typeface="B Nazanin" panose="00000400000000000000" pitchFamily="2" charset="-78"/>
              </a:rPr>
              <a:t>برابر می شود.</a:t>
            </a:r>
          </a:p>
          <a:p>
            <a:pPr algn="just">
              <a:lnSpc>
                <a:spcPct val="110000"/>
              </a:lnSpc>
            </a:pPr>
            <a:r>
              <a:rPr lang="fa-IR" dirty="0">
                <a:cs typeface="B Nazanin" panose="00000400000000000000" pitchFamily="2" charset="-78"/>
              </a:rPr>
              <a:t>در تعداد معدودی از مطالعات نیز بیان </a:t>
            </a:r>
            <a:r>
              <a:rPr lang="fa-IR" dirty="0" smtClean="0">
                <a:cs typeface="B Nazanin" panose="00000400000000000000" pitchFamily="2" charset="-78"/>
              </a:rPr>
              <a:t>شده است </a:t>
            </a:r>
            <a:r>
              <a:rPr lang="fa-IR" dirty="0">
                <a:cs typeface="B Nazanin" panose="00000400000000000000" pitchFamily="2" charset="-78"/>
              </a:rPr>
              <a:t>که صدا دارای اثری معکوس بر فشار خون </a:t>
            </a:r>
            <a:r>
              <a:rPr lang="fa-IR" dirty="0" smtClean="0">
                <a:cs typeface="B Nazanin" panose="00000400000000000000" pitchFamily="2" charset="-78"/>
              </a:rPr>
              <a:t>است یا </a:t>
            </a:r>
            <a:r>
              <a:rPr lang="fa-IR" dirty="0">
                <a:cs typeface="B Nazanin" panose="00000400000000000000" pitchFamily="2" charset="-78"/>
              </a:rPr>
              <a:t>این که هیچ اثری بر آن </a:t>
            </a:r>
            <a:r>
              <a:rPr lang="fa-IR" dirty="0" smtClean="0">
                <a:cs typeface="B Nazanin" panose="00000400000000000000" pitchFamily="2" charset="-78"/>
              </a:rPr>
              <a:t>ندارد</a:t>
            </a:r>
            <a:r>
              <a:rPr lang="en-US" dirty="0" smtClean="0">
                <a:cs typeface="B Nazanin" panose="00000400000000000000" pitchFamily="2" charset="-78"/>
              </a:rPr>
              <a:t>Inoue .</a:t>
            </a:r>
            <a:r>
              <a:rPr lang="fa-IR" dirty="0" smtClean="0">
                <a:cs typeface="B Nazanin" panose="00000400000000000000" pitchFamily="2" charset="-78"/>
              </a:rPr>
              <a:t> و همکاران </a:t>
            </a:r>
            <a:r>
              <a:rPr lang="fa-IR" dirty="0">
                <a:cs typeface="B Nazanin" panose="00000400000000000000" pitchFamily="2" charset="-78"/>
              </a:rPr>
              <a:t>بیان کردند که فشار خون بالا در </a:t>
            </a:r>
            <a:r>
              <a:rPr lang="fa-IR" dirty="0" smtClean="0">
                <a:cs typeface="B Nazanin" panose="00000400000000000000" pitchFamily="2" charset="-78"/>
              </a:rPr>
              <a:t>کارگران مرد </a:t>
            </a:r>
            <a:r>
              <a:rPr lang="fa-IR" dirty="0">
                <a:cs typeface="B Nazanin" panose="00000400000000000000" pitchFamily="2" charset="-78"/>
              </a:rPr>
              <a:t>ژاپنی دارای ارتباط معکوس و معنی داری </a:t>
            </a:r>
            <a:r>
              <a:rPr lang="fa-IR" dirty="0" smtClean="0">
                <a:cs typeface="B Nazanin" panose="00000400000000000000" pitchFamily="2" charset="-78"/>
              </a:rPr>
              <a:t>با مواجهه </a:t>
            </a:r>
            <a:r>
              <a:rPr lang="fa-IR" dirty="0">
                <a:cs typeface="B Nazanin" panose="00000400000000000000" pitchFamily="2" charset="-78"/>
              </a:rPr>
              <a:t>صوتی می </a:t>
            </a:r>
            <a:r>
              <a:rPr lang="fa-IR" dirty="0" smtClean="0">
                <a:cs typeface="B Nazanin" panose="00000400000000000000" pitchFamily="2" charset="-78"/>
              </a:rPr>
              <a:t>باشد. </a:t>
            </a:r>
            <a:r>
              <a:rPr lang="fa-IR" dirty="0">
                <a:cs typeface="B Nazanin" panose="00000400000000000000" pitchFamily="2" charset="-78"/>
              </a:rPr>
              <a:t>این یافته های </a:t>
            </a:r>
            <a:r>
              <a:rPr lang="fa-IR" dirty="0" smtClean="0">
                <a:cs typeface="B Nazanin" panose="00000400000000000000" pitchFamily="2" charset="-78"/>
              </a:rPr>
              <a:t>ناسازگار ممکن </a:t>
            </a:r>
            <a:r>
              <a:rPr lang="fa-IR" dirty="0">
                <a:cs typeface="B Nazanin" panose="00000400000000000000" pitchFamily="2" charset="-78"/>
              </a:rPr>
              <a:t>است به طراحی مطالعه، جمعیت مورد </a:t>
            </a:r>
            <a:r>
              <a:rPr lang="fa-IR" dirty="0" smtClean="0">
                <a:cs typeface="B Nazanin" panose="00000400000000000000" pitchFamily="2" charset="-78"/>
              </a:rPr>
              <a:t>بررسی، ارزشیابی </a:t>
            </a:r>
            <a:r>
              <a:rPr lang="fa-IR" dirty="0">
                <a:cs typeface="B Nazanin" panose="00000400000000000000" pitchFamily="2" charset="-78"/>
              </a:rPr>
              <a:t>مواجهه و تعدیل عوامل مداخله گر </a:t>
            </a:r>
            <a:r>
              <a:rPr lang="fa-IR" dirty="0" smtClean="0">
                <a:cs typeface="B Nazanin" panose="00000400000000000000" pitchFamily="2" charset="-78"/>
              </a:rPr>
              <a:t>بالقوه نسبت </a:t>
            </a:r>
            <a:r>
              <a:rPr lang="fa-IR" dirty="0">
                <a:cs typeface="B Nazanin" panose="00000400000000000000" pitchFamily="2" charset="-78"/>
              </a:rPr>
              <a:t>داده شود.</a:t>
            </a:r>
            <a:endParaRPr lang="fa-IR" dirty="0" smtClean="0">
              <a:cs typeface="B Nazanin" panose="00000400000000000000" pitchFamily="2" charset="-78"/>
            </a:endParaRPr>
          </a:p>
          <a:p>
            <a:pPr algn="just">
              <a:lnSpc>
                <a:spcPct val="110000"/>
              </a:lnSpc>
            </a:pPr>
            <a:endParaRPr lang="en-US"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60097FF9-9A4E-48E3-ACF3-7397FD5D2E03}" type="slidenum">
              <a:rPr lang="fa-IR" smtClean="0"/>
              <a:pPr/>
              <a:t>5</a:t>
            </a:fld>
            <a:endParaRPr lang="fa-IR"/>
          </a:p>
        </p:txBody>
      </p:sp>
    </p:spTree>
    <p:extLst>
      <p:ext uri="{BB962C8B-B14F-4D97-AF65-F5344CB8AC3E}">
        <p14:creationId xmlns:p14="http://schemas.microsoft.com/office/powerpoint/2010/main" val="24871838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747490"/>
          </a:xfrm>
        </p:spPr>
        <p:txBody>
          <a:bodyPr/>
          <a:lstStyle/>
          <a:p>
            <a:pPr algn="r"/>
            <a:r>
              <a:rPr lang="fa-IR" dirty="0">
                <a:cs typeface="B Titr" panose="00000700000000000000" pitchFamily="2" charset="-78"/>
              </a:rPr>
              <a:t>مقدمه</a:t>
            </a:r>
            <a:endParaRPr lang="en-US" dirty="0"/>
          </a:p>
        </p:txBody>
      </p:sp>
      <p:sp>
        <p:nvSpPr>
          <p:cNvPr id="3" name="Content Placeholder 2"/>
          <p:cNvSpPr>
            <a:spLocks noGrp="1"/>
          </p:cNvSpPr>
          <p:nvPr>
            <p:ph idx="1"/>
          </p:nvPr>
        </p:nvSpPr>
        <p:spPr>
          <a:xfrm>
            <a:off x="1295401" y="1600200"/>
            <a:ext cx="7239000" cy="4724400"/>
          </a:xfrm>
        </p:spPr>
        <p:txBody>
          <a:bodyPr>
            <a:noAutofit/>
          </a:bodyPr>
          <a:lstStyle/>
          <a:p>
            <a:pPr algn="just"/>
            <a:r>
              <a:rPr lang="fa-IR" sz="2000" dirty="0">
                <a:cs typeface="B Nazanin" panose="00000400000000000000" pitchFamily="2" charset="-78"/>
              </a:rPr>
              <a:t>غالب مطالعات انجام شده اثر صدای </a:t>
            </a:r>
            <a:r>
              <a:rPr lang="fa-IR" sz="2000" dirty="0">
                <a:cs typeface="B Nazanin" panose="00000400000000000000" pitchFamily="2" charset="-78"/>
              </a:rPr>
              <a:t>محیطی بر </a:t>
            </a:r>
            <a:r>
              <a:rPr lang="fa-IR" sz="2000" dirty="0">
                <a:cs typeface="B Nazanin" panose="00000400000000000000" pitchFamily="2" charset="-78"/>
              </a:rPr>
              <a:t>فشار خون و چربی سرمی را مورد بررسی </a:t>
            </a:r>
            <a:r>
              <a:rPr lang="fa-IR" sz="2000" dirty="0">
                <a:cs typeface="B Nazanin" panose="00000400000000000000" pitchFamily="2" charset="-78"/>
              </a:rPr>
              <a:t>قرار داده </a:t>
            </a:r>
            <a:r>
              <a:rPr lang="fa-IR" sz="2000" dirty="0">
                <a:cs typeface="B Nazanin" panose="00000400000000000000" pitchFamily="2" charset="-78"/>
              </a:rPr>
              <a:t>اند. تفاوت های زیادی در بین مواجهه صوتی </a:t>
            </a:r>
            <a:r>
              <a:rPr lang="fa-IR" sz="2000" dirty="0">
                <a:cs typeface="B Nazanin" panose="00000400000000000000" pitchFamily="2" charset="-78"/>
              </a:rPr>
              <a:t>با صدای </a:t>
            </a:r>
            <a:r>
              <a:rPr lang="fa-IR" sz="2000" dirty="0">
                <a:cs typeface="B Nazanin" panose="00000400000000000000" pitchFamily="2" charset="-78"/>
              </a:rPr>
              <a:t>محیطی و شغلی وجود دارد که عبارت اند </a:t>
            </a:r>
            <a:r>
              <a:rPr lang="fa-IR" sz="2000" dirty="0">
                <a:cs typeface="B Nazanin" panose="00000400000000000000" pitchFamily="2" charset="-78"/>
              </a:rPr>
              <a:t>از شدت </a:t>
            </a:r>
            <a:r>
              <a:rPr lang="fa-IR" sz="2000" dirty="0">
                <a:cs typeface="B Nazanin" panose="00000400000000000000" pitchFamily="2" charset="-78"/>
              </a:rPr>
              <a:t>صدا، مدت مواجهه، نوع صدا و طیف </a:t>
            </a:r>
            <a:r>
              <a:rPr lang="fa-IR" sz="2000" dirty="0">
                <a:cs typeface="B Nazanin" panose="00000400000000000000" pitchFamily="2" charset="-78"/>
              </a:rPr>
              <a:t>فرکانسی غالب</a:t>
            </a:r>
            <a:r>
              <a:rPr lang="fa-IR" sz="2000" dirty="0">
                <a:cs typeface="B Nazanin" panose="00000400000000000000" pitchFamily="2" charset="-78"/>
              </a:rPr>
              <a:t>. </a:t>
            </a:r>
            <a:endParaRPr lang="fa-IR" sz="2000" dirty="0">
              <a:cs typeface="B Nazanin" panose="00000400000000000000" pitchFamily="2" charset="-78"/>
            </a:endParaRPr>
          </a:p>
          <a:p>
            <a:pPr algn="just"/>
            <a:r>
              <a:rPr lang="fa-IR" sz="2000" dirty="0">
                <a:cs typeface="B Nazanin" panose="00000400000000000000" pitchFamily="2" charset="-78"/>
              </a:rPr>
              <a:t>با </a:t>
            </a:r>
            <a:r>
              <a:rPr lang="fa-IR" sz="2000" dirty="0">
                <a:cs typeface="B Nazanin" panose="00000400000000000000" pitchFamily="2" charset="-78"/>
              </a:rPr>
              <a:t>وجود این، مطالعات انجام شده در </a:t>
            </a:r>
            <a:r>
              <a:rPr lang="fa-IR" sz="2000" dirty="0">
                <a:cs typeface="B Nazanin" panose="00000400000000000000" pitchFamily="2" charset="-78"/>
              </a:rPr>
              <a:t>محیط های </a:t>
            </a:r>
            <a:r>
              <a:rPr lang="fa-IR" sz="2000" dirty="0">
                <a:cs typeface="B Nazanin" panose="00000400000000000000" pitchFamily="2" charset="-78"/>
              </a:rPr>
              <a:t>شغلی نیز که به بررسی اثر صدا بر فشار </a:t>
            </a:r>
            <a:r>
              <a:rPr lang="fa-IR" sz="2000" dirty="0">
                <a:cs typeface="B Nazanin" panose="00000400000000000000" pitchFamily="2" charset="-78"/>
              </a:rPr>
              <a:t>خون و </a:t>
            </a:r>
            <a:r>
              <a:rPr lang="fa-IR" sz="2000" dirty="0">
                <a:cs typeface="B Nazanin" panose="00000400000000000000" pitchFamily="2" charset="-78"/>
              </a:rPr>
              <a:t>چربی خون پرداخته اند همیشه سازگار نبوده </a:t>
            </a:r>
            <a:r>
              <a:rPr lang="fa-IR" sz="2000" dirty="0">
                <a:cs typeface="B Nazanin" panose="00000400000000000000" pitchFamily="2" charset="-78"/>
              </a:rPr>
              <a:t>اند. لذا </a:t>
            </a:r>
            <a:r>
              <a:rPr lang="fa-IR" sz="2000" dirty="0">
                <a:cs typeface="B Nazanin" panose="00000400000000000000" pitchFamily="2" charset="-78"/>
              </a:rPr>
              <a:t>انجام مطالعات در محیط های شغلی متنوع </a:t>
            </a:r>
            <a:r>
              <a:rPr lang="fa-IR" sz="2000" dirty="0">
                <a:cs typeface="B Nazanin" panose="00000400000000000000" pitchFamily="2" charset="-78"/>
              </a:rPr>
              <a:t>و در </a:t>
            </a:r>
            <a:r>
              <a:rPr lang="fa-IR" sz="2000" dirty="0">
                <a:cs typeface="B Nazanin" panose="00000400000000000000" pitchFamily="2" charset="-78"/>
              </a:rPr>
              <a:t>نظر گرفتن عوامل مختلف جهت بررسی اثر </a:t>
            </a:r>
            <a:r>
              <a:rPr lang="fa-IR" sz="2000" dirty="0">
                <a:cs typeface="B Nazanin" panose="00000400000000000000" pitchFamily="2" charset="-78"/>
              </a:rPr>
              <a:t>صدا بر </a:t>
            </a:r>
            <a:r>
              <a:rPr lang="fa-IR" sz="2000" dirty="0">
                <a:cs typeface="B Nazanin" panose="00000400000000000000" pitchFamily="2" charset="-78"/>
              </a:rPr>
              <a:t>فشار خون و چربی خون افراد شاغل ضروری </a:t>
            </a:r>
            <a:r>
              <a:rPr lang="fa-IR" sz="2000" dirty="0">
                <a:cs typeface="B Nazanin" panose="00000400000000000000" pitchFamily="2" charset="-78"/>
              </a:rPr>
              <a:t>به نظر </a:t>
            </a:r>
            <a:r>
              <a:rPr lang="fa-IR" sz="2000" dirty="0">
                <a:cs typeface="B Nazanin" panose="00000400000000000000" pitchFamily="2" charset="-78"/>
              </a:rPr>
              <a:t>می رسد. </a:t>
            </a:r>
            <a:endParaRPr lang="fa-IR" sz="2000" dirty="0">
              <a:cs typeface="B Nazanin" panose="00000400000000000000" pitchFamily="2" charset="-78"/>
            </a:endParaRPr>
          </a:p>
          <a:p>
            <a:pPr algn="just"/>
            <a:r>
              <a:rPr lang="fa-IR" sz="2000" dirty="0">
                <a:cs typeface="B Nazanin" panose="00000400000000000000" pitchFamily="2" charset="-78"/>
              </a:rPr>
              <a:t>در </a:t>
            </a:r>
            <a:r>
              <a:rPr lang="fa-IR" sz="2000" dirty="0">
                <a:cs typeface="B Nazanin" panose="00000400000000000000" pitchFamily="2" charset="-78"/>
              </a:rPr>
              <a:t>این میان صنایع بافندگی به </a:t>
            </a:r>
            <a:r>
              <a:rPr lang="fa-IR" sz="2000" dirty="0">
                <a:cs typeface="B Nazanin" panose="00000400000000000000" pitchFamily="2" charset="-78"/>
              </a:rPr>
              <a:t>دلیل وجود </a:t>
            </a:r>
            <a:r>
              <a:rPr lang="fa-IR" sz="2000" dirty="0">
                <a:cs typeface="B Nazanin" panose="00000400000000000000" pitchFamily="2" charset="-78"/>
              </a:rPr>
              <a:t>تراز فشار صوت بسیار بالا، یکی از محیط </a:t>
            </a:r>
            <a:r>
              <a:rPr lang="fa-IR" sz="2000" dirty="0">
                <a:cs typeface="B Nazanin" panose="00000400000000000000" pitchFamily="2" charset="-78"/>
              </a:rPr>
              <a:t>های شغلی </a:t>
            </a:r>
            <a:r>
              <a:rPr lang="fa-IR" sz="2000" dirty="0">
                <a:cs typeface="B Nazanin" panose="00000400000000000000" pitchFamily="2" charset="-78"/>
              </a:rPr>
              <a:t>نیازمند بررسی است. بنابراین این مطالعه </a:t>
            </a:r>
            <a:r>
              <a:rPr lang="fa-IR" sz="2000" dirty="0">
                <a:cs typeface="B Nazanin" panose="00000400000000000000" pitchFamily="2" charset="-78"/>
              </a:rPr>
              <a:t>نیز با </a:t>
            </a:r>
            <a:r>
              <a:rPr lang="fa-IR" sz="2000" dirty="0">
                <a:cs typeface="B Nazanin" panose="00000400000000000000" pitchFamily="2" charset="-78"/>
              </a:rPr>
              <a:t>هدف بررسی ارتباط مواجهه و آزردگی صوتی </a:t>
            </a:r>
            <a:r>
              <a:rPr lang="fa-IR" sz="2000" dirty="0">
                <a:cs typeface="B Nazanin" panose="00000400000000000000" pitchFamily="2" charset="-78"/>
              </a:rPr>
              <a:t>با کلسترول</a:t>
            </a:r>
            <a:r>
              <a:rPr lang="fa-IR" sz="2000" dirty="0">
                <a:cs typeface="B Nazanin" panose="00000400000000000000" pitchFamily="2" charset="-78"/>
              </a:rPr>
              <a:t>، تری گلیسیرید و فشار خون در </a:t>
            </a:r>
            <a:r>
              <a:rPr lang="fa-IR" sz="2000" dirty="0">
                <a:cs typeface="B Nazanin" panose="00000400000000000000" pitchFamily="2" charset="-78"/>
              </a:rPr>
              <a:t>کارگران صنایع </a:t>
            </a:r>
            <a:r>
              <a:rPr lang="fa-IR" sz="2000" dirty="0">
                <a:cs typeface="B Nazanin" panose="00000400000000000000" pitchFamily="2" charset="-78"/>
              </a:rPr>
              <a:t>نساجی انجام گردید.</a:t>
            </a:r>
            <a:endParaRPr lang="en-US" sz="20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60097FF9-9A4E-48E3-ACF3-7397FD5D2E03}" type="slidenum">
              <a:rPr lang="fa-IR" smtClean="0"/>
              <a:pPr/>
              <a:t>6</a:t>
            </a:fld>
            <a:endParaRPr lang="fa-IR"/>
          </a:p>
        </p:txBody>
      </p:sp>
    </p:spTree>
    <p:extLst>
      <p:ext uri="{BB962C8B-B14F-4D97-AF65-F5344CB8AC3E}">
        <p14:creationId xmlns:p14="http://schemas.microsoft.com/office/powerpoint/2010/main" val="4291351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23690"/>
          </a:xfrm>
        </p:spPr>
        <p:txBody>
          <a:bodyPr/>
          <a:lstStyle/>
          <a:p>
            <a:pPr algn="r"/>
            <a:r>
              <a:rPr lang="fa-IR" b="1" dirty="0">
                <a:cs typeface="B Titr" panose="00000700000000000000" pitchFamily="2" charset="-78"/>
              </a:rPr>
              <a:t>روش </a:t>
            </a:r>
            <a:r>
              <a:rPr lang="fa-IR" b="1" dirty="0" smtClean="0">
                <a:cs typeface="B Titr" panose="00000700000000000000" pitchFamily="2" charset="-78"/>
              </a:rPr>
              <a:t>مطالعه</a:t>
            </a:r>
            <a:endParaRPr lang="en-US" dirty="0">
              <a:cs typeface="B Titr" panose="00000700000000000000" pitchFamily="2" charset="-78"/>
            </a:endParaRPr>
          </a:p>
        </p:txBody>
      </p:sp>
      <p:sp>
        <p:nvSpPr>
          <p:cNvPr id="3" name="Content Placeholder 2"/>
          <p:cNvSpPr>
            <a:spLocks noGrp="1"/>
          </p:cNvSpPr>
          <p:nvPr>
            <p:ph idx="1"/>
          </p:nvPr>
        </p:nvSpPr>
        <p:spPr>
          <a:xfrm>
            <a:off x="1600201" y="1447800"/>
            <a:ext cx="6934200" cy="4463422"/>
          </a:xfrm>
        </p:spPr>
        <p:txBody>
          <a:bodyPr>
            <a:normAutofit/>
          </a:bodyPr>
          <a:lstStyle/>
          <a:p>
            <a:pPr algn="just"/>
            <a:r>
              <a:rPr lang="fa-IR" dirty="0">
                <a:cs typeface="B Nazanin" panose="00000400000000000000" pitchFamily="2" charset="-78"/>
              </a:rPr>
              <a:t>این مطالعه مقطعی در مجموعه صنایع </a:t>
            </a:r>
            <a:r>
              <a:rPr lang="fa-IR" dirty="0" smtClean="0">
                <a:cs typeface="B Nazanin" panose="00000400000000000000" pitchFamily="2" charset="-78"/>
              </a:rPr>
              <a:t>نساجی</a:t>
            </a:r>
            <a:r>
              <a:rPr lang="en-US" dirty="0" smtClean="0">
                <a:cs typeface="B Nazanin" panose="00000400000000000000" pitchFamily="2" charset="-78"/>
              </a:rPr>
              <a:t> </a:t>
            </a:r>
            <a:r>
              <a:rPr lang="fa-IR" dirty="0" smtClean="0">
                <a:cs typeface="B Nazanin" panose="00000400000000000000" pitchFamily="2" charset="-78"/>
              </a:rPr>
              <a:t>شهر </a:t>
            </a:r>
            <a:r>
              <a:rPr lang="fa-IR" dirty="0">
                <a:cs typeface="B Nazanin" panose="00000400000000000000" pitchFamily="2" charset="-78"/>
              </a:rPr>
              <a:t>سوادکوه در سال 1396 انجام گردید. از </a:t>
            </a:r>
            <a:r>
              <a:rPr lang="fa-IR" dirty="0" smtClean="0">
                <a:cs typeface="B Nazanin" panose="00000400000000000000" pitchFamily="2" charset="-78"/>
              </a:rPr>
              <a:t>تمام</a:t>
            </a:r>
            <a:r>
              <a:rPr lang="en-US" dirty="0" smtClean="0">
                <a:cs typeface="B Nazanin" panose="00000400000000000000" pitchFamily="2" charset="-78"/>
              </a:rPr>
              <a:t> </a:t>
            </a:r>
            <a:r>
              <a:rPr lang="fa-IR" dirty="0" smtClean="0">
                <a:cs typeface="B Nazanin" panose="00000400000000000000" pitchFamily="2" charset="-78"/>
              </a:rPr>
              <a:t>افراد </a:t>
            </a:r>
            <a:r>
              <a:rPr lang="fa-IR" dirty="0">
                <a:cs typeface="B Nazanin" panose="00000400000000000000" pitchFamily="2" charset="-78"/>
              </a:rPr>
              <a:t>شاغل در این صنایع که بیش از یک </a:t>
            </a:r>
            <a:r>
              <a:rPr lang="fa-IR" dirty="0" smtClean="0">
                <a:cs typeface="B Nazanin" panose="00000400000000000000" pitchFamily="2" charset="-78"/>
              </a:rPr>
              <a:t>سال</a:t>
            </a:r>
            <a:r>
              <a:rPr lang="en-US" dirty="0" smtClean="0">
                <a:cs typeface="B Nazanin" panose="00000400000000000000" pitchFamily="2" charset="-78"/>
              </a:rPr>
              <a:t> </a:t>
            </a:r>
            <a:r>
              <a:rPr lang="fa-IR" dirty="0" smtClean="0">
                <a:cs typeface="B Nazanin" panose="00000400000000000000" pitchFamily="2" charset="-78"/>
              </a:rPr>
              <a:t>سابقه </a:t>
            </a:r>
            <a:r>
              <a:rPr lang="fa-IR" dirty="0">
                <a:cs typeface="B Nazanin" panose="00000400000000000000" pitchFamily="2" charset="-78"/>
              </a:rPr>
              <a:t>کار داشتند دعوت شد تا به صورت </a:t>
            </a:r>
            <a:r>
              <a:rPr lang="fa-IR" dirty="0" smtClean="0">
                <a:cs typeface="B Nazanin" panose="00000400000000000000" pitchFamily="2" charset="-78"/>
              </a:rPr>
              <a:t>آگاهانه</a:t>
            </a:r>
            <a:r>
              <a:rPr lang="en-US" dirty="0" smtClean="0">
                <a:cs typeface="B Nazanin" panose="00000400000000000000" pitchFamily="2" charset="-78"/>
              </a:rPr>
              <a:t> </a:t>
            </a:r>
            <a:r>
              <a:rPr lang="fa-IR" dirty="0" smtClean="0">
                <a:cs typeface="B Nazanin" panose="00000400000000000000" pitchFamily="2" charset="-78"/>
              </a:rPr>
              <a:t>و </a:t>
            </a:r>
            <a:r>
              <a:rPr lang="fa-IR" dirty="0">
                <a:cs typeface="B Nazanin" panose="00000400000000000000" pitchFamily="2" charset="-78"/>
              </a:rPr>
              <a:t>داوطلبانه در مطالعه شرکت نمایند. در این </a:t>
            </a:r>
            <a:r>
              <a:rPr lang="fa-IR" dirty="0" smtClean="0">
                <a:cs typeface="B Nazanin" panose="00000400000000000000" pitchFamily="2" charset="-78"/>
              </a:rPr>
              <a:t>صنایع</a:t>
            </a:r>
            <a:r>
              <a:rPr lang="en-US" dirty="0" smtClean="0">
                <a:cs typeface="B Nazanin" panose="00000400000000000000" pitchFamily="2" charset="-78"/>
              </a:rPr>
              <a:t> </a:t>
            </a:r>
            <a:r>
              <a:rPr lang="fa-IR" dirty="0" smtClean="0">
                <a:cs typeface="B Nazanin" panose="00000400000000000000" pitchFamily="2" charset="-78"/>
              </a:rPr>
              <a:t>افراد </a:t>
            </a:r>
            <a:r>
              <a:rPr lang="fa-IR" dirty="0">
                <a:cs typeface="B Nazanin" panose="00000400000000000000" pitchFamily="2" charset="-78"/>
              </a:rPr>
              <a:t>در گروه های کاری مختلف از قبیل </a:t>
            </a:r>
            <a:r>
              <a:rPr lang="fa-IR" dirty="0" smtClean="0">
                <a:cs typeface="B Nazanin" panose="00000400000000000000" pitchFamily="2" charset="-78"/>
              </a:rPr>
              <a:t>بافندگی،</a:t>
            </a:r>
            <a:r>
              <a:rPr lang="en-US" dirty="0" smtClean="0">
                <a:cs typeface="B Nazanin" panose="00000400000000000000" pitchFamily="2" charset="-78"/>
              </a:rPr>
              <a:t> </a:t>
            </a:r>
            <a:r>
              <a:rPr lang="fa-IR" dirty="0" smtClean="0">
                <a:cs typeface="B Nazanin" panose="00000400000000000000" pitchFamily="2" charset="-78"/>
              </a:rPr>
              <a:t>ریسندگی</a:t>
            </a:r>
            <a:r>
              <a:rPr lang="fa-IR" dirty="0">
                <a:cs typeface="B Nazanin" panose="00000400000000000000" pitchFamily="2" charset="-78"/>
              </a:rPr>
              <a:t>، اداری، تاسیسات و فنی، نگهبانی و </a:t>
            </a:r>
            <a:r>
              <a:rPr lang="fa-IR" dirty="0" smtClean="0">
                <a:cs typeface="B Nazanin" panose="00000400000000000000" pitchFamily="2" charset="-78"/>
              </a:rPr>
              <a:t>انبار</a:t>
            </a:r>
            <a:r>
              <a:rPr lang="en-US" dirty="0" smtClean="0">
                <a:cs typeface="B Nazanin" panose="00000400000000000000" pitchFamily="2" charset="-78"/>
              </a:rPr>
              <a:t> </a:t>
            </a:r>
            <a:r>
              <a:rPr lang="fa-IR" dirty="0">
                <a:cs typeface="B Nazanin" panose="00000400000000000000" pitchFamily="2" charset="-78"/>
              </a:rPr>
              <a:t>مشغول به کار بودند</a:t>
            </a:r>
            <a:r>
              <a:rPr lang="fa-IR" dirty="0" smtClean="0">
                <a:cs typeface="B Nazanin" panose="00000400000000000000" pitchFamily="2" charset="-78"/>
              </a:rPr>
              <a:t>.</a:t>
            </a:r>
            <a:endParaRPr lang="en-US" dirty="0" smtClean="0">
              <a:cs typeface="B Nazanin" panose="00000400000000000000" pitchFamily="2" charset="-78"/>
            </a:endParaRPr>
          </a:p>
          <a:p>
            <a:pPr algn="just"/>
            <a:r>
              <a:rPr lang="fa-IR" dirty="0">
                <a:cs typeface="B Nazanin" panose="00000400000000000000" pitchFamily="2" charset="-78"/>
              </a:rPr>
              <a:t>اندازه گیری صدا با استفاده </a:t>
            </a:r>
            <a:r>
              <a:rPr lang="fa-IR" dirty="0" smtClean="0">
                <a:cs typeface="B Nazanin" panose="00000400000000000000" pitchFamily="2" charset="-78"/>
              </a:rPr>
              <a:t>از</a:t>
            </a:r>
            <a:r>
              <a:rPr lang="en-US" dirty="0" smtClean="0">
                <a:cs typeface="B Nazanin" panose="00000400000000000000" pitchFamily="2" charset="-78"/>
              </a:rPr>
              <a:t> </a:t>
            </a:r>
            <a:r>
              <a:rPr lang="fa-IR" dirty="0" smtClean="0">
                <a:cs typeface="B Nazanin" panose="00000400000000000000" pitchFamily="2" charset="-78"/>
              </a:rPr>
              <a:t>دستگاه </a:t>
            </a:r>
            <a:r>
              <a:rPr lang="fa-IR" dirty="0">
                <a:cs typeface="B Nazanin" panose="00000400000000000000" pitchFamily="2" charset="-78"/>
              </a:rPr>
              <a:t>صدا سنج کالیبره مدل </a:t>
            </a:r>
            <a:r>
              <a:rPr lang="en-US" dirty="0">
                <a:cs typeface="B Nazanin" panose="00000400000000000000" pitchFamily="2" charset="-78"/>
              </a:rPr>
              <a:t>TES 1358 </a:t>
            </a:r>
            <a:r>
              <a:rPr lang="fa-IR" dirty="0" smtClean="0">
                <a:cs typeface="B Nazanin" panose="00000400000000000000" pitchFamily="2" charset="-78"/>
              </a:rPr>
              <a:t>انجام</a:t>
            </a:r>
            <a:r>
              <a:rPr lang="en-US" dirty="0" smtClean="0">
                <a:cs typeface="B Nazanin" panose="00000400000000000000" pitchFamily="2" charset="-78"/>
              </a:rPr>
              <a:t> </a:t>
            </a:r>
            <a:r>
              <a:rPr lang="fa-IR" dirty="0" smtClean="0">
                <a:cs typeface="B Nazanin" panose="00000400000000000000" pitchFamily="2" charset="-78"/>
              </a:rPr>
              <a:t>گرفت</a:t>
            </a:r>
            <a:r>
              <a:rPr lang="fa-IR" dirty="0">
                <a:cs typeface="B Nazanin" panose="00000400000000000000" pitchFamily="2" charset="-78"/>
              </a:rPr>
              <a:t>. جهت تعیین مواجهه صوتی افراد، ابتدا </a:t>
            </a:r>
            <a:r>
              <a:rPr lang="fa-IR" dirty="0" smtClean="0">
                <a:cs typeface="B Nazanin" panose="00000400000000000000" pitchFamily="2" charset="-78"/>
              </a:rPr>
              <a:t>تمام</a:t>
            </a:r>
            <a:r>
              <a:rPr lang="en-US" dirty="0" smtClean="0">
                <a:cs typeface="B Nazanin" panose="00000400000000000000" pitchFamily="2" charset="-78"/>
              </a:rPr>
              <a:t> </a:t>
            </a:r>
            <a:r>
              <a:rPr lang="fa-IR" dirty="0" smtClean="0">
                <a:cs typeface="B Nazanin" panose="00000400000000000000" pitchFamily="2" charset="-78"/>
              </a:rPr>
              <a:t>ایستگاه </a:t>
            </a:r>
            <a:r>
              <a:rPr lang="fa-IR" dirty="0">
                <a:cs typeface="B Nazanin" panose="00000400000000000000" pitchFamily="2" charset="-78"/>
              </a:rPr>
              <a:t>های کاری برای هر فرد مشخص </a:t>
            </a:r>
            <a:r>
              <a:rPr lang="fa-IR" dirty="0" smtClean="0">
                <a:cs typeface="B Nazanin" panose="00000400000000000000" pitchFamily="2" charset="-78"/>
              </a:rPr>
              <a:t>گردید.</a:t>
            </a:r>
            <a:r>
              <a:rPr lang="en-US" dirty="0" smtClean="0">
                <a:cs typeface="B Nazanin" panose="00000400000000000000" pitchFamily="2" charset="-78"/>
              </a:rPr>
              <a:t> </a:t>
            </a:r>
            <a:r>
              <a:rPr lang="fa-IR" dirty="0" smtClean="0">
                <a:cs typeface="B Nazanin" panose="00000400000000000000" pitchFamily="2" charset="-78"/>
              </a:rPr>
              <a:t>سپس </a:t>
            </a:r>
            <a:r>
              <a:rPr lang="fa-IR" dirty="0">
                <a:cs typeface="B Nazanin" panose="00000400000000000000" pitchFamily="2" charset="-78"/>
              </a:rPr>
              <a:t>در تمامی محل ها، تراز معادل صدا در </a:t>
            </a:r>
            <a:r>
              <a:rPr lang="fa-IR" dirty="0" smtClean="0">
                <a:cs typeface="B Nazanin" panose="00000400000000000000" pitchFamily="2" charset="-78"/>
              </a:rPr>
              <a:t>شبکه</a:t>
            </a:r>
            <a:r>
              <a:rPr lang="en-US" dirty="0" smtClean="0">
                <a:cs typeface="B Nazanin" panose="00000400000000000000" pitchFamily="2" charset="-78"/>
              </a:rPr>
              <a:t> A </a:t>
            </a:r>
            <a:r>
              <a:rPr lang="fa-IR" dirty="0">
                <a:cs typeface="B Nazanin" panose="00000400000000000000" pitchFamily="2" charset="-78"/>
              </a:rPr>
              <a:t>به مدت 15 دقیقه به عنوان نماینده تراز </a:t>
            </a:r>
            <a:r>
              <a:rPr lang="fa-IR" dirty="0" smtClean="0">
                <a:cs typeface="B Nazanin" panose="00000400000000000000" pitchFamily="2" charset="-78"/>
              </a:rPr>
              <a:t>مواجهه</a:t>
            </a:r>
            <a:r>
              <a:rPr lang="en-US" dirty="0" smtClean="0">
                <a:cs typeface="B Nazanin" panose="00000400000000000000" pitchFamily="2" charset="-78"/>
              </a:rPr>
              <a:t> </a:t>
            </a:r>
            <a:r>
              <a:rPr lang="fa-IR" dirty="0" smtClean="0">
                <a:cs typeface="B Nazanin" panose="00000400000000000000" pitchFamily="2" charset="-78"/>
              </a:rPr>
              <a:t>در </a:t>
            </a:r>
            <a:r>
              <a:rPr lang="fa-IR" dirty="0">
                <a:cs typeface="B Nazanin" panose="00000400000000000000" pitchFamily="2" charset="-78"/>
              </a:rPr>
              <a:t>آن محل اندازه گیری شد </a:t>
            </a:r>
            <a:r>
              <a:rPr lang="en-US" dirty="0" smtClean="0">
                <a:cs typeface="B Nazanin" panose="00000400000000000000" pitchFamily="2" charset="-78"/>
              </a:rPr>
              <a:t>)</a:t>
            </a:r>
            <a:r>
              <a:rPr lang="fa-IR" dirty="0" smtClean="0">
                <a:cs typeface="B Nazanin" panose="00000400000000000000" pitchFamily="2" charset="-78"/>
              </a:rPr>
              <a:t>با </a:t>
            </a:r>
            <a:r>
              <a:rPr lang="fa-IR" dirty="0">
                <a:cs typeface="B Nazanin" panose="00000400000000000000" pitchFamily="2" charset="-78"/>
              </a:rPr>
              <a:t>توجه به این </a:t>
            </a:r>
            <a:r>
              <a:rPr lang="fa-IR" dirty="0" smtClean="0">
                <a:cs typeface="B Nazanin" panose="00000400000000000000" pitchFamily="2" charset="-78"/>
              </a:rPr>
              <a:t>که</a:t>
            </a:r>
            <a:r>
              <a:rPr lang="en-US" dirty="0" smtClean="0">
                <a:cs typeface="B Nazanin" panose="00000400000000000000" pitchFamily="2" charset="-78"/>
              </a:rPr>
              <a:t> </a:t>
            </a:r>
            <a:r>
              <a:rPr lang="fa-IR" dirty="0" smtClean="0">
                <a:cs typeface="B Nazanin" panose="00000400000000000000" pitchFamily="2" charset="-78"/>
              </a:rPr>
              <a:t>در </a:t>
            </a:r>
            <a:r>
              <a:rPr lang="fa-IR" dirty="0">
                <a:cs typeface="B Nazanin" panose="00000400000000000000" pitchFamily="2" charset="-78"/>
              </a:rPr>
              <a:t>هر ایستگاه تعیین شده، نوسان صدا کم تر از </a:t>
            </a:r>
            <a:r>
              <a:rPr lang="fa-IR" dirty="0" smtClean="0">
                <a:cs typeface="B Nazanin" panose="00000400000000000000" pitchFamily="2" charset="-78"/>
              </a:rPr>
              <a:t>5</a:t>
            </a:r>
            <a:r>
              <a:rPr lang="en-US" dirty="0" smtClean="0">
                <a:cs typeface="B Nazanin" panose="00000400000000000000" pitchFamily="2" charset="-78"/>
              </a:rPr>
              <a:t> </a:t>
            </a:r>
            <a:r>
              <a:rPr lang="fa-IR" dirty="0" smtClean="0">
                <a:cs typeface="B Nazanin" panose="00000400000000000000" pitchFamily="2" charset="-78"/>
              </a:rPr>
              <a:t>دسی </a:t>
            </a:r>
            <a:r>
              <a:rPr lang="fa-IR" dirty="0">
                <a:cs typeface="B Nazanin" panose="00000400000000000000" pitchFamily="2" charset="-78"/>
              </a:rPr>
              <a:t>بل بود، 15 دقیقه اندازه گیری به کل بازه </a:t>
            </a:r>
            <a:r>
              <a:rPr lang="fa-IR" dirty="0" smtClean="0">
                <a:cs typeface="B Nazanin" panose="00000400000000000000" pitchFamily="2" charset="-78"/>
              </a:rPr>
              <a:t>زمانی</a:t>
            </a:r>
            <a:r>
              <a:rPr lang="en-US" dirty="0" smtClean="0">
                <a:cs typeface="B Nazanin" panose="00000400000000000000" pitchFamily="2" charset="-78"/>
              </a:rPr>
              <a:t> </a:t>
            </a:r>
            <a:r>
              <a:rPr lang="fa-IR" dirty="0" smtClean="0">
                <a:cs typeface="B Nazanin" panose="00000400000000000000" pitchFamily="2" charset="-78"/>
              </a:rPr>
              <a:t>که </a:t>
            </a:r>
            <a:r>
              <a:rPr lang="fa-IR" dirty="0">
                <a:cs typeface="B Nazanin" panose="00000400000000000000" pitchFamily="2" charset="-78"/>
              </a:rPr>
              <a:t>کارگر در آن ایستگاه مشغول به کار بود </a:t>
            </a:r>
            <a:r>
              <a:rPr lang="fa-IR" dirty="0" smtClean="0">
                <a:cs typeface="B Nazanin" panose="00000400000000000000" pitchFamily="2" charset="-78"/>
              </a:rPr>
              <a:t>تعمیم</a:t>
            </a:r>
            <a:r>
              <a:rPr lang="en-US" dirty="0" smtClean="0">
                <a:cs typeface="B Nazanin" panose="00000400000000000000" pitchFamily="2" charset="-78"/>
              </a:rPr>
              <a:t> </a:t>
            </a:r>
            <a:r>
              <a:rPr lang="fa-IR" dirty="0" smtClean="0">
                <a:cs typeface="B Nazanin" panose="00000400000000000000" pitchFamily="2" charset="-78"/>
              </a:rPr>
              <a:t>داده شد</a:t>
            </a:r>
            <a:r>
              <a:rPr lang="en-US" dirty="0" smtClean="0">
                <a:cs typeface="B Nazanin" panose="00000400000000000000" pitchFamily="2" charset="-78"/>
              </a:rPr>
              <a:t>(</a:t>
            </a:r>
            <a:r>
              <a:rPr lang="fa-IR" dirty="0" smtClean="0">
                <a:cs typeface="B Nazanin" panose="00000400000000000000" pitchFamily="2" charset="-78"/>
              </a:rPr>
              <a:t>. </a:t>
            </a:r>
            <a:r>
              <a:rPr lang="fa-IR" dirty="0">
                <a:cs typeface="B Nazanin" panose="00000400000000000000" pitchFamily="2" charset="-78"/>
              </a:rPr>
              <a:t>در ادامه با توجه به زمان حضور در </a:t>
            </a:r>
            <a:r>
              <a:rPr lang="fa-IR" dirty="0" smtClean="0">
                <a:cs typeface="B Nazanin" panose="00000400000000000000" pitchFamily="2" charset="-78"/>
              </a:rPr>
              <a:t>تمامی</a:t>
            </a:r>
            <a:r>
              <a:rPr lang="en-US" dirty="0" smtClean="0">
                <a:cs typeface="B Nazanin" panose="00000400000000000000" pitchFamily="2" charset="-78"/>
              </a:rPr>
              <a:t> </a:t>
            </a:r>
            <a:r>
              <a:rPr lang="fa-IR" dirty="0" smtClean="0">
                <a:cs typeface="B Nazanin" panose="00000400000000000000" pitchFamily="2" charset="-78"/>
              </a:rPr>
              <a:t>ایستگاه </a:t>
            </a:r>
            <a:r>
              <a:rPr lang="fa-IR" dirty="0">
                <a:cs typeface="B Nazanin" panose="00000400000000000000" pitchFamily="2" charset="-78"/>
              </a:rPr>
              <a:t>ها و هم چنین تراز معادل صوت </a:t>
            </a:r>
            <a:r>
              <a:rPr lang="fa-IR" dirty="0" smtClean="0">
                <a:cs typeface="B Nazanin" panose="00000400000000000000" pitchFamily="2" charset="-78"/>
              </a:rPr>
              <a:t>ایستگاه</a:t>
            </a:r>
            <a:r>
              <a:rPr lang="en-US" dirty="0" smtClean="0">
                <a:cs typeface="B Nazanin" panose="00000400000000000000" pitchFamily="2" charset="-78"/>
              </a:rPr>
              <a:t> </a:t>
            </a:r>
            <a:r>
              <a:rPr lang="fa-IR" dirty="0" smtClean="0">
                <a:cs typeface="B Nazanin" panose="00000400000000000000" pitchFamily="2" charset="-78"/>
              </a:rPr>
              <a:t>های </a:t>
            </a:r>
            <a:r>
              <a:rPr lang="fa-IR" dirty="0">
                <a:cs typeface="B Nazanin" panose="00000400000000000000" pitchFamily="2" charset="-78"/>
              </a:rPr>
              <a:t>مذکور تراز معادل 8 ساعته افراد براساس </a:t>
            </a:r>
            <a:r>
              <a:rPr lang="fa-IR" dirty="0" smtClean="0">
                <a:cs typeface="B Nazanin" panose="00000400000000000000" pitchFamily="2" charset="-78"/>
              </a:rPr>
              <a:t>فرمول</a:t>
            </a:r>
            <a:r>
              <a:rPr lang="en-US" dirty="0" smtClean="0">
                <a:cs typeface="B Nazanin" panose="00000400000000000000" pitchFamily="2" charset="-78"/>
              </a:rPr>
              <a:t> </a:t>
            </a:r>
            <a:r>
              <a:rPr lang="fa-IR" dirty="0" smtClean="0">
                <a:cs typeface="B Nazanin" panose="00000400000000000000" pitchFamily="2" charset="-78"/>
              </a:rPr>
              <a:t>موجود </a:t>
            </a:r>
            <a:r>
              <a:rPr lang="fa-IR" dirty="0">
                <a:cs typeface="B Nazanin" panose="00000400000000000000" pitchFamily="2" charset="-78"/>
              </a:rPr>
              <a:t>در استاندارد ایزو 9612 به دست </a:t>
            </a:r>
            <a:r>
              <a:rPr lang="fa-IR" dirty="0" smtClean="0">
                <a:cs typeface="B Nazanin" panose="00000400000000000000" pitchFamily="2" charset="-78"/>
              </a:rPr>
              <a:t>آمد.</a:t>
            </a:r>
          </a:p>
          <a:p>
            <a:pPr algn="just"/>
            <a:r>
              <a:rPr lang="fa-IR" dirty="0">
                <a:cs typeface="B Nazanin" panose="00000400000000000000" pitchFamily="2" charset="-78"/>
              </a:rPr>
              <a:t>سپس براساس میزان مواجهه صوتی، افراد </a:t>
            </a:r>
            <a:r>
              <a:rPr lang="fa-IR" dirty="0">
                <a:cs typeface="B Nazanin" panose="00000400000000000000" pitchFamily="2" charset="-78"/>
              </a:rPr>
              <a:t>به دو </a:t>
            </a:r>
            <a:r>
              <a:rPr lang="fa-IR" dirty="0">
                <a:cs typeface="B Nazanin" panose="00000400000000000000" pitchFamily="2" charset="-78"/>
              </a:rPr>
              <a:t>گروه مواجهه (</a:t>
            </a:r>
            <a:r>
              <a:rPr lang="fa-IR" dirty="0">
                <a:cs typeface="B Nazanin" panose="00000400000000000000" pitchFamily="2" charset="-78"/>
              </a:rPr>
              <a:t>مواجهه </a:t>
            </a:r>
            <a:r>
              <a:rPr lang="fa-IR" dirty="0">
                <a:cs typeface="B Nazanin" panose="00000400000000000000" pitchFamily="2" charset="-78"/>
              </a:rPr>
              <a:t>بیش تر از 85 دسی </a:t>
            </a:r>
            <a:r>
              <a:rPr lang="fa-IR" dirty="0">
                <a:cs typeface="B Nazanin" panose="00000400000000000000" pitchFamily="2" charset="-78"/>
              </a:rPr>
              <a:t>بل) و کنترل (مواجهه </a:t>
            </a:r>
            <a:r>
              <a:rPr lang="fa-IR" dirty="0">
                <a:cs typeface="B Nazanin" panose="00000400000000000000" pitchFamily="2" charset="-78"/>
              </a:rPr>
              <a:t>کم تر از 85 دسی </a:t>
            </a:r>
            <a:r>
              <a:rPr lang="fa-IR" dirty="0">
                <a:cs typeface="B Nazanin" panose="00000400000000000000" pitchFamily="2" charset="-78"/>
              </a:rPr>
              <a:t>بل) </a:t>
            </a:r>
            <a:r>
              <a:rPr lang="fa-IR" dirty="0">
                <a:cs typeface="B Nazanin" panose="00000400000000000000" pitchFamily="2" charset="-78"/>
              </a:rPr>
              <a:t>تقسیم </a:t>
            </a:r>
            <a:r>
              <a:rPr lang="fa-IR" dirty="0">
                <a:cs typeface="B Nazanin" panose="00000400000000000000" pitchFamily="2" charset="-78"/>
              </a:rPr>
              <a:t>شدند. در </a:t>
            </a:r>
            <a:r>
              <a:rPr lang="fa-IR" dirty="0">
                <a:cs typeface="B Nazanin" panose="00000400000000000000" pitchFamily="2" charset="-78"/>
              </a:rPr>
              <a:t>ادامه </a:t>
            </a:r>
            <a:r>
              <a:rPr lang="fa-IR" dirty="0">
                <a:cs typeface="B Nazanin" panose="00000400000000000000" pitchFamily="2" charset="-78"/>
              </a:rPr>
              <a:t>مواجهه تجمعی </a:t>
            </a:r>
            <a:r>
              <a:rPr lang="fa-IR" dirty="0">
                <a:cs typeface="B Nazanin" panose="00000400000000000000" pitchFamily="2" charset="-78"/>
              </a:rPr>
              <a:t>با صدا </a:t>
            </a:r>
            <a:r>
              <a:rPr lang="fa-IR" dirty="0">
                <a:cs typeface="B Nazanin" panose="00000400000000000000" pitchFamily="2" charset="-78"/>
              </a:rPr>
              <a:t>برای </a:t>
            </a:r>
            <a:r>
              <a:rPr lang="fa-IR" dirty="0">
                <a:cs typeface="B Nazanin" panose="00000400000000000000" pitchFamily="2" charset="-78"/>
              </a:rPr>
              <a:t>هر </a:t>
            </a:r>
            <a:r>
              <a:rPr lang="fa-IR" dirty="0">
                <a:cs typeface="B Nazanin" panose="00000400000000000000" pitchFamily="2" charset="-78"/>
              </a:rPr>
              <a:t>کدام از </a:t>
            </a:r>
            <a:r>
              <a:rPr lang="fa-IR" dirty="0">
                <a:cs typeface="B Nazanin" panose="00000400000000000000" pitchFamily="2" charset="-78"/>
              </a:rPr>
              <a:t>افراد از طریق فرمول زیر محاسبه گردید</a:t>
            </a:r>
            <a:endParaRPr lang="fa-IR" dirty="0">
              <a:cs typeface="B Nazanin" panose="00000400000000000000" pitchFamily="2" charset="-78"/>
            </a:endParaRPr>
          </a:p>
          <a:p>
            <a:pPr algn="just"/>
            <a:endParaRPr lang="fa-IR" dirty="0" smtClean="0">
              <a:cs typeface="B Nazanin" panose="00000400000000000000" pitchFamily="2" charset="-78"/>
            </a:endParaRPr>
          </a:p>
          <a:p>
            <a:pPr marL="0" indent="0" algn="just">
              <a:buNone/>
            </a:pPr>
            <a:endParaRPr lang="en-US"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60097FF9-9A4E-48E3-ACF3-7397FD5D2E03}" type="slidenum">
              <a:rPr lang="fa-IR" smtClean="0"/>
              <a:pPr/>
              <a:t>7</a:t>
            </a:fld>
            <a:endParaRPr lang="fa-IR"/>
          </a:p>
        </p:txBody>
      </p:sp>
    </p:spTree>
    <p:extLst>
      <p:ext uri="{BB962C8B-B14F-4D97-AF65-F5344CB8AC3E}">
        <p14:creationId xmlns:p14="http://schemas.microsoft.com/office/powerpoint/2010/main" val="406102324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23690"/>
          </a:xfrm>
        </p:spPr>
        <p:txBody>
          <a:bodyPr/>
          <a:lstStyle/>
          <a:p>
            <a:pPr algn="r"/>
            <a:r>
              <a:rPr lang="fa-IR" b="1" dirty="0">
                <a:cs typeface="B Titr" panose="00000700000000000000" pitchFamily="2" charset="-78"/>
              </a:rPr>
              <a:t>روش </a:t>
            </a:r>
            <a:r>
              <a:rPr lang="fa-IR" b="1" dirty="0" smtClean="0">
                <a:cs typeface="B Titr" panose="00000700000000000000" pitchFamily="2" charset="-78"/>
              </a:rPr>
              <a:t>مطالعه</a:t>
            </a:r>
            <a:endParaRPr lang="en-US" dirty="0">
              <a:cs typeface="B Titr" panose="00000700000000000000" pitchFamily="2" charset="-78"/>
            </a:endParaRPr>
          </a:p>
        </p:txBody>
      </p:sp>
      <p:sp>
        <p:nvSpPr>
          <p:cNvPr id="3" name="Content Placeholder 2"/>
          <p:cNvSpPr>
            <a:spLocks noGrp="1"/>
          </p:cNvSpPr>
          <p:nvPr>
            <p:ph idx="1"/>
          </p:nvPr>
        </p:nvSpPr>
        <p:spPr>
          <a:xfrm>
            <a:off x="1600201" y="1447800"/>
            <a:ext cx="6934200" cy="4463422"/>
          </a:xfrm>
        </p:spPr>
        <p:txBody>
          <a:bodyPr>
            <a:normAutofit/>
          </a:bodyPr>
          <a:lstStyle/>
          <a:p>
            <a:pPr algn="just"/>
            <a:r>
              <a:rPr lang="fa-IR" sz="2000" dirty="0">
                <a:cs typeface="B Nazanin" panose="00000400000000000000" pitchFamily="2" charset="-78"/>
              </a:rPr>
              <a:t>پیش از انجام اندازه گیری فشار خون و </a:t>
            </a:r>
            <a:r>
              <a:rPr lang="fa-IR" sz="2000" dirty="0" smtClean="0">
                <a:cs typeface="B Nazanin" panose="00000400000000000000" pitchFamily="2" charset="-78"/>
              </a:rPr>
              <a:t>نمونه گیری </a:t>
            </a:r>
            <a:r>
              <a:rPr lang="fa-IR" sz="2000" dirty="0">
                <a:cs typeface="B Nazanin" panose="00000400000000000000" pitchFamily="2" charset="-78"/>
              </a:rPr>
              <a:t>خون جهت تعیین میزان کلسترول و </a:t>
            </a:r>
            <a:r>
              <a:rPr lang="fa-IR" sz="2000" dirty="0" smtClean="0">
                <a:cs typeface="B Nazanin" panose="00000400000000000000" pitchFamily="2" charset="-78"/>
              </a:rPr>
              <a:t>تری گلیسیرید</a:t>
            </a:r>
            <a:r>
              <a:rPr lang="fa-IR" sz="2000" dirty="0">
                <a:cs typeface="B Nazanin" panose="00000400000000000000" pitchFamily="2" charset="-78"/>
              </a:rPr>
              <a:t>، اطلاعات کلیه افراد تحت مطالعه از </a:t>
            </a:r>
            <a:r>
              <a:rPr lang="fa-IR" sz="2000" dirty="0" smtClean="0">
                <a:cs typeface="B Nazanin" panose="00000400000000000000" pitchFamily="2" charset="-78"/>
              </a:rPr>
              <a:t>جمله اطلاعات </a:t>
            </a:r>
            <a:r>
              <a:rPr lang="fa-IR" sz="2000" dirty="0">
                <a:cs typeface="B Nazanin" panose="00000400000000000000" pitchFamily="2" charset="-78"/>
              </a:rPr>
              <a:t>دموگرافیک </a:t>
            </a:r>
            <a:r>
              <a:rPr lang="fa-IR" sz="2000" dirty="0" smtClean="0">
                <a:cs typeface="B Nazanin" panose="00000400000000000000" pitchFamily="2" charset="-78"/>
              </a:rPr>
              <a:t>(سن</a:t>
            </a:r>
            <a:r>
              <a:rPr lang="fa-IR" sz="2000" dirty="0">
                <a:cs typeface="B Nazanin" panose="00000400000000000000" pitchFamily="2" charset="-78"/>
              </a:rPr>
              <a:t>، سابقه کار، شاخص </a:t>
            </a:r>
            <a:r>
              <a:rPr lang="fa-IR" sz="2000" dirty="0" smtClean="0">
                <a:cs typeface="B Nazanin" panose="00000400000000000000" pitchFamily="2" charset="-78"/>
              </a:rPr>
              <a:t>توده بدني</a:t>
            </a:r>
            <a:r>
              <a:rPr lang="fa-IR" sz="2000" dirty="0">
                <a:cs typeface="B Nazanin" panose="00000400000000000000" pitchFamily="2" charset="-78"/>
              </a:rPr>
              <a:t>، مصرف سیگار، قابلیت دیداری منابع </a:t>
            </a:r>
            <a:r>
              <a:rPr lang="fa-IR" sz="2000" dirty="0" smtClean="0">
                <a:cs typeface="B Nazanin" panose="00000400000000000000" pitchFamily="2" charset="-78"/>
              </a:rPr>
              <a:t>صوتی، استفاده </a:t>
            </a:r>
            <a:r>
              <a:rPr lang="fa-IR" sz="2000" dirty="0">
                <a:cs typeface="B Nazanin" panose="00000400000000000000" pitchFamily="2" charset="-78"/>
              </a:rPr>
              <a:t>از تجهیزات حفاظت شنوایی و شیفت </a:t>
            </a:r>
            <a:r>
              <a:rPr lang="fa-IR" sz="2000" dirty="0" smtClean="0">
                <a:cs typeface="B Nazanin" panose="00000400000000000000" pitchFamily="2" charset="-78"/>
              </a:rPr>
              <a:t>کاری)، سوابق </a:t>
            </a:r>
            <a:r>
              <a:rPr lang="fa-IR" sz="2000" dirty="0">
                <a:cs typeface="B Nazanin" panose="00000400000000000000" pitchFamily="2" charset="-78"/>
              </a:rPr>
              <a:t>پزشكي </a:t>
            </a:r>
            <a:r>
              <a:rPr lang="fa-IR" sz="2000" dirty="0" smtClean="0">
                <a:cs typeface="B Nazanin" panose="00000400000000000000" pitchFamily="2" charset="-78"/>
              </a:rPr>
              <a:t>(شرح </a:t>
            </a:r>
            <a:r>
              <a:rPr lang="fa-IR" sz="2000" dirty="0">
                <a:cs typeface="B Nazanin" panose="00000400000000000000" pitchFamily="2" charset="-78"/>
              </a:rPr>
              <a:t>حال طبي شامل سابقه </a:t>
            </a:r>
            <a:r>
              <a:rPr lang="fa-IR" sz="2000" dirty="0" smtClean="0">
                <a:cs typeface="B Nazanin" panose="00000400000000000000" pitchFamily="2" charset="-78"/>
              </a:rPr>
              <a:t>ابتلا به </a:t>
            </a:r>
            <a:r>
              <a:rPr lang="fa-IR" sz="2000" dirty="0">
                <a:cs typeface="B Nazanin" panose="00000400000000000000" pitchFamily="2" charset="-78"/>
              </a:rPr>
              <a:t>فشارخون بالا، دیابت، بیماری قلبي و یا </a:t>
            </a:r>
            <a:r>
              <a:rPr lang="fa-IR" sz="2000" dirty="0" smtClean="0">
                <a:cs typeface="B Nazanin" panose="00000400000000000000" pitchFamily="2" charset="-78"/>
              </a:rPr>
              <a:t>بیماری کلیوی </a:t>
            </a:r>
            <a:r>
              <a:rPr lang="fa-IR" sz="2000" dirty="0">
                <a:cs typeface="B Nazanin" panose="00000400000000000000" pitchFamily="2" charset="-78"/>
              </a:rPr>
              <a:t>مزمن و مصرف داروهای موثر بر چربی </a:t>
            </a:r>
            <a:r>
              <a:rPr lang="fa-IR" sz="2000" dirty="0" smtClean="0">
                <a:cs typeface="B Nazanin" panose="00000400000000000000" pitchFamily="2" charset="-78"/>
              </a:rPr>
              <a:t>خون و </a:t>
            </a:r>
            <a:r>
              <a:rPr lang="fa-IR" sz="2000" dirty="0">
                <a:cs typeface="B Nazanin" panose="00000400000000000000" pitchFamily="2" charset="-78"/>
              </a:rPr>
              <a:t>فشار </a:t>
            </a:r>
            <a:r>
              <a:rPr lang="fa-IR" sz="2000" dirty="0" smtClean="0">
                <a:cs typeface="B Nazanin" panose="00000400000000000000" pitchFamily="2" charset="-78"/>
              </a:rPr>
              <a:t>خون) </a:t>
            </a:r>
            <a:r>
              <a:rPr lang="fa-IR" sz="2000" dirty="0">
                <a:cs typeface="B Nazanin" panose="00000400000000000000" pitchFamily="2" charset="-78"/>
              </a:rPr>
              <a:t>و اطلاعات شغلي با استفاده از </a:t>
            </a:r>
            <a:r>
              <a:rPr lang="fa-IR" sz="2000" dirty="0" smtClean="0">
                <a:cs typeface="B Nazanin" panose="00000400000000000000" pitchFamily="2" charset="-78"/>
              </a:rPr>
              <a:t>روش مصاحبه </a:t>
            </a:r>
            <a:r>
              <a:rPr lang="fa-IR" sz="2000" dirty="0">
                <a:cs typeface="B Nazanin" panose="00000400000000000000" pitchFamily="2" charset="-78"/>
              </a:rPr>
              <a:t>مستقیم و به روش پرسش نامه ای </a:t>
            </a:r>
            <a:r>
              <a:rPr lang="fa-IR" sz="2000" dirty="0" smtClean="0">
                <a:cs typeface="B Nazanin" panose="00000400000000000000" pitchFamily="2" charset="-78"/>
              </a:rPr>
              <a:t>ثبت گردید.</a:t>
            </a:r>
          </a:p>
          <a:p>
            <a:pPr algn="just"/>
            <a:r>
              <a:rPr lang="fa-IR" sz="2000" dirty="0">
                <a:cs typeface="B Nazanin" panose="00000400000000000000" pitchFamily="2" charset="-78"/>
              </a:rPr>
              <a:t>در ادامه فشارخون افراد با استفاده از </a:t>
            </a:r>
            <a:r>
              <a:rPr lang="fa-IR" sz="2000" dirty="0" smtClean="0">
                <a:cs typeface="B Nazanin" panose="00000400000000000000" pitchFamily="2" charset="-78"/>
              </a:rPr>
              <a:t>فشارسنج جیوه </a:t>
            </a:r>
            <a:r>
              <a:rPr lang="fa-IR" sz="2000" dirty="0">
                <a:cs typeface="B Nazanin" panose="00000400000000000000" pitchFamily="2" charset="-78"/>
              </a:rPr>
              <a:t>ای ساخت شرکت ژاپنی </a:t>
            </a:r>
            <a:r>
              <a:rPr lang="en-US" sz="2000" dirty="0">
                <a:cs typeface="B Nazanin" panose="00000400000000000000" pitchFamily="2" charset="-78"/>
              </a:rPr>
              <a:t>ALPK2 </a:t>
            </a:r>
            <a:r>
              <a:rPr lang="fa-IR" sz="2000" dirty="0">
                <a:cs typeface="B Nazanin" panose="00000400000000000000" pitchFamily="2" charset="-78"/>
              </a:rPr>
              <a:t>بر </a:t>
            </a:r>
            <a:r>
              <a:rPr lang="fa-IR" sz="2000" dirty="0" smtClean="0">
                <a:cs typeface="B Nazanin" panose="00000400000000000000" pitchFamily="2" charset="-78"/>
              </a:rPr>
              <a:t>حسب دسی </a:t>
            </a:r>
            <a:r>
              <a:rPr lang="fa-IR" sz="2000" dirty="0">
                <a:cs typeface="B Nazanin" panose="00000400000000000000" pitchFamily="2" charset="-78"/>
              </a:rPr>
              <a:t>متر جیوه اندازه گیری شد. فشارخون افراد </a:t>
            </a:r>
            <a:r>
              <a:rPr lang="fa-IR" sz="2000" dirty="0" smtClean="0">
                <a:cs typeface="B Nazanin" panose="00000400000000000000" pitchFamily="2" charset="-78"/>
              </a:rPr>
              <a:t>با فاصله </a:t>
            </a:r>
            <a:r>
              <a:rPr lang="fa-IR" sz="2000" dirty="0">
                <a:cs typeface="B Nazanin" panose="00000400000000000000" pitchFamily="2" charset="-78"/>
              </a:rPr>
              <a:t>حداقل 30 دقیقه از مصرف غذا یا فعالیت </a:t>
            </a:r>
            <a:r>
              <a:rPr lang="fa-IR" sz="2000" dirty="0" smtClean="0">
                <a:cs typeface="B Nazanin" panose="00000400000000000000" pitchFamily="2" charset="-78"/>
              </a:rPr>
              <a:t>فیزیكي و </a:t>
            </a:r>
            <a:r>
              <a:rPr lang="fa-IR" sz="2000" dirty="0">
                <a:cs typeface="B Nazanin" panose="00000400000000000000" pitchFamily="2" charset="-78"/>
              </a:rPr>
              <a:t>یا سیگار کشیدن، صبح قبل از شروع به کار و </a:t>
            </a:r>
            <a:r>
              <a:rPr lang="fa-IR" sz="2000" dirty="0" smtClean="0">
                <a:cs typeface="B Nazanin" panose="00000400000000000000" pitchFamily="2" charset="-78"/>
              </a:rPr>
              <a:t>پس از </a:t>
            </a:r>
            <a:r>
              <a:rPr lang="fa-IR" sz="2000" dirty="0">
                <a:cs typeface="B Nazanin" panose="00000400000000000000" pitchFamily="2" charset="-78"/>
              </a:rPr>
              <a:t>15 دقیقه نشستن روی صندلي از دست چپ و </a:t>
            </a:r>
            <a:r>
              <a:rPr lang="fa-IR" sz="2000" dirty="0" smtClean="0">
                <a:cs typeface="B Nazanin" panose="00000400000000000000" pitchFamily="2" charset="-78"/>
              </a:rPr>
              <a:t>در سه </a:t>
            </a:r>
            <a:r>
              <a:rPr lang="fa-IR" sz="2000" dirty="0">
                <a:cs typeface="B Nazanin" panose="00000400000000000000" pitchFamily="2" charset="-78"/>
              </a:rPr>
              <a:t>نوبت اندازه گیری شد و میانگین فشار خون </a:t>
            </a:r>
            <a:r>
              <a:rPr lang="fa-IR" sz="2000" dirty="0" smtClean="0">
                <a:cs typeface="B Nazanin" panose="00000400000000000000" pitchFamily="2" charset="-78"/>
              </a:rPr>
              <a:t>ثبت گردید</a:t>
            </a:r>
            <a:r>
              <a:rPr lang="fa-IR" sz="2000" dirty="0">
                <a:cs typeface="B Nazanin" panose="00000400000000000000" pitchFamily="2" charset="-78"/>
              </a:rPr>
              <a:t>.</a:t>
            </a:r>
            <a:endParaRPr lang="fa-IR" sz="2000" dirty="0" smtClean="0">
              <a:cs typeface="B Nazanin" panose="00000400000000000000" pitchFamily="2" charset="-78"/>
            </a:endParaRPr>
          </a:p>
          <a:p>
            <a:pPr marL="0" indent="0" algn="just">
              <a:buNone/>
            </a:pPr>
            <a:endParaRPr lang="en-US" sz="20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60097FF9-9A4E-48E3-ACF3-7397FD5D2E03}" type="slidenum">
              <a:rPr lang="fa-IR" smtClean="0"/>
              <a:pPr/>
              <a:t>8</a:t>
            </a:fld>
            <a:endParaRPr lang="fa-IR"/>
          </a:p>
        </p:txBody>
      </p:sp>
    </p:spTree>
    <p:extLst>
      <p:ext uri="{BB962C8B-B14F-4D97-AF65-F5344CB8AC3E}">
        <p14:creationId xmlns:p14="http://schemas.microsoft.com/office/powerpoint/2010/main" val="79934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23690"/>
          </a:xfrm>
        </p:spPr>
        <p:txBody>
          <a:bodyPr/>
          <a:lstStyle/>
          <a:p>
            <a:pPr algn="r"/>
            <a:r>
              <a:rPr lang="fa-IR" b="1" dirty="0">
                <a:cs typeface="B Titr" panose="00000700000000000000" pitchFamily="2" charset="-78"/>
              </a:rPr>
              <a:t>روش </a:t>
            </a:r>
            <a:r>
              <a:rPr lang="fa-IR" b="1" dirty="0" smtClean="0">
                <a:cs typeface="B Titr" panose="00000700000000000000" pitchFamily="2" charset="-78"/>
              </a:rPr>
              <a:t>مطالعه</a:t>
            </a:r>
            <a:endParaRPr lang="en-US" dirty="0">
              <a:cs typeface="B Titr" panose="00000700000000000000" pitchFamily="2" charset="-78"/>
            </a:endParaRPr>
          </a:p>
        </p:txBody>
      </p:sp>
      <p:sp>
        <p:nvSpPr>
          <p:cNvPr id="3" name="Content Placeholder 2"/>
          <p:cNvSpPr>
            <a:spLocks noGrp="1"/>
          </p:cNvSpPr>
          <p:nvPr>
            <p:ph idx="1"/>
          </p:nvPr>
        </p:nvSpPr>
        <p:spPr>
          <a:xfrm>
            <a:off x="1600201" y="1447800"/>
            <a:ext cx="6934200" cy="4463422"/>
          </a:xfrm>
        </p:spPr>
        <p:txBody>
          <a:bodyPr>
            <a:noAutofit/>
          </a:bodyPr>
          <a:lstStyle/>
          <a:p>
            <a:pPr algn="just"/>
            <a:r>
              <a:rPr lang="fa-IR" sz="2000" dirty="0">
                <a:cs typeface="B Nazanin" panose="00000400000000000000" pitchFamily="2" charset="-78"/>
              </a:rPr>
              <a:t>در مرحله بعد برای تعیین میزان </a:t>
            </a:r>
            <a:r>
              <a:rPr lang="fa-IR" sz="2000" dirty="0" smtClean="0">
                <a:cs typeface="B Nazanin" panose="00000400000000000000" pitchFamily="2" charset="-78"/>
              </a:rPr>
              <a:t>کلسترول</a:t>
            </a:r>
            <a:r>
              <a:rPr lang="en-US" sz="2000" dirty="0" smtClean="0">
                <a:cs typeface="B Nazanin" panose="00000400000000000000" pitchFamily="2" charset="-78"/>
              </a:rPr>
              <a:t> </a:t>
            </a:r>
            <a:r>
              <a:rPr lang="fa-IR" sz="2000" dirty="0" smtClean="0">
                <a:cs typeface="B Nazanin" panose="00000400000000000000" pitchFamily="2" charset="-78"/>
              </a:rPr>
              <a:t>و </a:t>
            </a:r>
            <a:r>
              <a:rPr lang="fa-IR" sz="2000" dirty="0">
                <a:cs typeface="B Nazanin" panose="00000400000000000000" pitchFamily="2" charset="-78"/>
              </a:rPr>
              <a:t>تری گلیسیرید خون، به افراد داوطلب شرکت </a:t>
            </a:r>
            <a:r>
              <a:rPr lang="fa-IR" sz="2000" dirty="0" smtClean="0">
                <a:cs typeface="B Nazanin" panose="00000400000000000000" pitchFamily="2" charset="-78"/>
              </a:rPr>
              <a:t>در</a:t>
            </a:r>
            <a:r>
              <a:rPr lang="en-US" sz="2000" dirty="0" smtClean="0">
                <a:cs typeface="B Nazanin" panose="00000400000000000000" pitchFamily="2" charset="-78"/>
              </a:rPr>
              <a:t> </a:t>
            </a:r>
            <a:r>
              <a:rPr lang="fa-IR" sz="2000" dirty="0" smtClean="0">
                <a:cs typeface="B Nazanin" panose="00000400000000000000" pitchFamily="2" charset="-78"/>
              </a:rPr>
              <a:t>مطالعه </a:t>
            </a:r>
            <a:r>
              <a:rPr lang="fa-IR" sz="2000" dirty="0">
                <a:cs typeface="B Nazanin" panose="00000400000000000000" pitchFamily="2" charset="-78"/>
              </a:rPr>
              <a:t>آموزش داده شد که نباید شب قبل از </a:t>
            </a:r>
            <a:r>
              <a:rPr lang="fa-IR" sz="2000" dirty="0" smtClean="0">
                <a:cs typeface="B Nazanin" panose="00000400000000000000" pitchFamily="2" charset="-78"/>
              </a:rPr>
              <a:t>آزمایش</a:t>
            </a:r>
            <a:r>
              <a:rPr lang="en-US" sz="2000" dirty="0" smtClean="0">
                <a:cs typeface="B Nazanin" panose="00000400000000000000" pitchFamily="2" charset="-78"/>
              </a:rPr>
              <a:t> </a:t>
            </a:r>
            <a:r>
              <a:rPr lang="fa-IR" sz="2000" dirty="0" smtClean="0">
                <a:cs typeface="B Nazanin" panose="00000400000000000000" pitchFamily="2" charset="-78"/>
              </a:rPr>
              <a:t>غذای </a:t>
            </a:r>
            <a:r>
              <a:rPr lang="fa-IR" sz="2000" dirty="0">
                <a:cs typeface="B Nazanin" panose="00000400000000000000" pitchFamily="2" charset="-78"/>
              </a:rPr>
              <a:t>چرب مصرف کنند و هم چنین از مصرف </a:t>
            </a:r>
            <a:r>
              <a:rPr lang="fa-IR" sz="2000" dirty="0" smtClean="0">
                <a:cs typeface="B Nazanin" panose="00000400000000000000" pitchFamily="2" charset="-78"/>
              </a:rPr>
              <a:t>الکل،</a:t>
            </a:r>
            <a:r>
              <a:rPr lang="en-US" sz="2000" dirty="0" smtClean="0">
                <a:cs typeface="B Nazanin" panose="00000400000000000000" pitchFamily="2" charset="-78"/>
              </a:rPr>
              <a:t> </a:t>
            </a:r>
            <a:r>
              <a:rPr lang="fa-IR" sz="2000" dirty="0" smtClean="0">
                <a:cs typeface="B Nazanin" panose="00000400000000000000" pitchFamily="2" charset="-78"/>
              </a:rPr>
              <a:t>داروهای </a:t>
            </a:r>
            <a:r>
              <a:rPr lang="fa-IR" sz="2000" dirty="0">
                <a:cs typeface="B Nazanin" panose="00000400000000000000" pitchFamily="2" charset="-78"/>
              </a:rPr>
              <a:t>تغییر دهنده چربی خون و ورزش </a:t>
            </a:r>
            <a:r>
              <a:rPr lang="fa-IR" sz="2000" dirty="0" smtClean="0">
                <a:cs typeface="B Nazanin" panose="00000400000000000000" pitchFamily="2" charset="-78"/>
              </a:rPr>
              <a:t>شدید</a:t>
            </a:r>
            <a:r>
              <a:rPr lang="en-US" sz="2000" dirty="0" smtClean="0">
                <a:cs typeface="B Nazanin" panose="00000400000000000000" pitchFamily="2" charset="-78"/>
              </a:rPr>
              <a:t> </a:t>
            </a:r>
            <a:r>
              <a:rPr lang="fa-IR" sz="2000" dirty="0" smtClean="0">
                <a:cs typeface="B Nazanin" panose="00000400000000000000" pitchFamily="2" charset="-78"/>
              </a:rPr>
              <a:t>خود </a:t>
            </a:r>
            <a:r>
              <a:rPr lang="fa-IR" sz="2000" dirty="0">
                <a:cs typeface="B Nazanin" panose="00000400000000000000" pitchFamily="2" charset="-78"/>
              </a:rPr>
              <a:t>داری نمایند. از طرفی باید 9 تا 12 ساعت </a:t>
            </a:r>
            <a:r>
              <a:rPr lang="fa-IR" sz="2000" dirty="0" smtClean="0">
                <a:cs typeface="B Nazanin" panose="00000400000000000000" pitchFamily="2" charset="-78"/>
              </a:rPr>
              <a:t>قبل</a:t>
            </a:r>
            <a:r>
              <a:rPr lang="en-US" sz="2000" dirty="0" smtClean="0">
                <a:cs typeface="B Nazanin" panose="00000400000000000000" pitchFamily="2" charset="-78"/>
              </a:rPr>
              <a:t> </a:t>
            </a:r>
            <a:r>
              <a:rPr lang="fa-IR" sz="2000" dirty="0" smtClean="0">
                <a:cs typeface="B Nazanin" panose="00000400000000000000" pitchFamily="2" charset="-78"/>
              </a:rPr>
              <a:t>از </a:t>
            </a:r>
            <a:r>
              <a:rPr lang="fa-IR" sz="2000" dirty="0">
                <a:cs typeface="B Nazanin" panose="00000400000000000000" pitchFamily="2" charset="-78"/>
              </a:rPr>
              <a:t>نمونه گیری ناشتا باشند و نباید غیر از آب </a:t>
            </a:r>
            <a:r>
              <a:rPr lang="fa-IR" sz="2000" dirty="0" smtClean="0">
                <a:cs typeface="B Nazanin" panose="00000400000000000000" pitchFamily="2" charset="-78"/>
              </a:rPr>
              <a:t>ماده</a:t>
            </a:r>
            <a:r>
              <a:rPr lang="en-US" sz="2000" dirty="0" smtClean="0">
                <a:cs typeface="B Nazanin" panose="00000400000000000000" pitchFamily="2" charset="-78"/>
              </a:rPr>
              <a:t> </a:t>
            </a:r>
            <a:r>
              <a:rPr lang="fa-IR" sz="2000" dirty="0" smtClean="0">
                <a:cs typeface="B Nazanin" panose="00000400000000000000" pitchFamily="2" charset="-78"/>
              </a:rPr>
              <a:t>دیگری </a:t>
            </a:r>
            <a:r>
              <a:rPr lang="fa-IR" sz="2000" dirty="0">
                <a:cs typeface="B Nazanin" panose="00000400000000000000" pitchFamily="2" charset="-78"/>
              </a:rPr>
              <a:t>مصرف نمایند. در صبح روز مقرر از افراد </a:t>
            </a:r>
            <a:r>
              <a:rPr lang="fa-IR" sz="2000" dirty="0" smtClean="0">
                <a:cs typeface="B Nazanin" panose="00000400000000000000" pitchFamily="2" charset="-78"/>
              </a:rPr>
              <a:t>نمونه</a:t>
            </a:r>
            <a:r>
              <a:rPr lang="en-US" sz="2000" dirty="0" smtClean="0">
                <a:cs typeface="B Nazanin" panose="00000400000000000000" pitchFamily="2" charset="-78"/>
              </a:rPr>
              <a:t> </a:t>
            </a:r>
            <a:r>
              <a:rPr lang="fa-IR" sz="2000" dirty="0" smtClean="0">
                <a:cs typeface="B Nazanin" panose="00000400000000000000" pitchFamily="2" charset="-78"/>
              </a:rPr>
              <a:t>های </a:t>
            </a:r>
            <a:r>
              <a:rPr lang="fa-IR" sz="2000" dirty="0">
                <a:cs typeface="B Nazanin" panose="00000400000000000000" pitchFamily="2" charset="-78"/>
              </a:rPr>
              <a:t>خون گرفته شد و توسط کلدباکس به </a:t>
            </a:r>
            <a:r>
              <a:rPr lang="fa-IR" sz="2000" dirty="0" smtClean="0">
                <a:cs typeface="B Nazanin" panose="00000400000000000000" pitchFamily="2" charset="-78"/>
              </a:rPr>
              <a:t>آزمایش</a:t>
            </a:r>
            <a:r>
              <a:rPr lang="en-US" sz="2000" dirty="0" smtClean="0">
                <a:cs typeface="B Nazanin" panose="00000400000000000000" pitchFamily="2" charset="-78"/>
              </a:rPr>
              <a:t> </a:t>
            </a:r>
            <a:r>
              <a:rPr lang="fa-IR" sz="2000" dirty="0" smtClean="0">
                <a:cs typeface="B Nazanin" panose="00000400000000000000" pitchFamily="2" charset="-78"/>
              </a:rPr>
              <a:t>گاه </a:t>
            </a:r>
            <a:r>
              <a:rPr lang="fa-IR" sz="2000" dirty="0">
                <a:cs typeface="B Nazanin" panose="00000400000000000000" pitchFamily="2" charset="-78"/>
              </a:rPr>
              <a:t>منتقل گردید. مقدار کلسترول و تری </a:t>
            </a:r>
            <a:r>
              <a:rPr lang="fa-IR" sz="2000" dirty="0" smtClean="0">
                <a:cs typeface="B Nazanin" panose="00000400000000000000" pitchFamily="2" charset="-78"/>
              </a:rPr>
              <a:t>گلیسیرید</a:t>
            </a:r>
            <a:r>
              <a:rPr lang="en-US" sz="2000" dirty="0" smtClean="0">
                <a:cs typeface="B Nazanin" panose="00000400000000000000" pitchFamily="2" charset="-78"/>
              </a:rPr>
              <a:t> </a:t>
            </a:r>
            <a:r>
              <a:rPr lang="fa-IR" sz="2000" dirty="0" smtClean="0">
                <a:cs typeface="B Nazanin" panose="00000400000000000000" pitchFamily="2" charset="-78"/>
              </a:rPr>
              <a:t>به </a:t>
            </a:r>
            <a:r>
              <a:rPr lang="fa-IR" sz="2000" dirty="0">
                <a:cs typeface="B Nazanin" panose="00000400000000000000" pitchFamily="2" charset="-78"/>
              </a:rPr>
              <a:t>روش گلیسیرید اکسیداز تعیین گردید</a:t>
            </a:r>
            <a:r>
              <a:rPr lang="fa-IR" sz="2000" dirty="0" smtClean="0">
                <a:cs typeface="B Nazanin" panose="00000400000000000000" pitchFamily="2" charset="-78"/>
              </a:rPr>
              <a:t>.</a:t>
            </a:r>
            <a:endParaRPr lang="en-US" sz="2000" dirty="0" smtClean="0">
              <a:cs typeface="B Nazanin" panose="00000400000000000000" pitchFamily="2" charset="-78"/>
            </a:endParaRPr>
          </a:p>
          <a:p>
            <a:pPr algn="just"/>
            <a:r>
              <a:rPr lang="fa-IR" sz="2000" dirty="0">
                <a:cs typeface="B Nazanin" panose="00000400000000000000" pitchFamily="2" charset="-78"/>
              </a:rPr>
              <a:t>معیارهای ورود به مطالعه عبارت بودند از </a:t>
            </a:r>
            <a:r>
              <a:rPr lang="fa-IR" sz="2000" dirty="0" smtClean="0">
                <a:cs typeface="B Nazanin" panose="00000400000000000000" pitchFamily="2" charset="-78"/>
              </a:rPr>
              <a:t>عدم</a:t>
            </a:r>
            <a:r>
              <a:rPr lang="en-US" sz="2000" dirty="0" smtClean="0">
                <a:cs typeface="B Nazanin" panose="00000400000000000000" pitchFamily="2" charset="-78"/>
              </a:rPr>
              <a:t> </a:t>
            </a:r>
            <a:r>
              <a:rPr lang="fa-IR" sz="2000" dirty="0" smtClean="0">
                <a:cs typeface="B Nazanin" panose="00000400000000000000" pitchFamily="2" charset="-78"/>
              </a:rPr>
              <a:t>مصرف </a:t>
            </a:r>
            <a:r>
              <a:rPr lang="fa-IR" sz="2000" dirty="0">
                <a:cs typeface="B Nazanin" panose="00000400000000000000" pitchFamily="2" charset="-78"/>
              </a:rPr>
              <a:t>داروهایی مثل دیورتیک ها، کورتیکو </a:t>
            </a:r>
            <a:r>
              <a:rPr lang="fa-IR" sz="2000" dirty="0" smtClean="0">
                <a:cs typeface="B Nazanin" panose="00000400000000000000" pitchFamily="2" charset="-78"/>
              </a:rPr>
              <a:t>استرویید</a:t>
            </a:r>
            <a:r>
              <a:rPr lang="en-US" sz="2000" dirty="0" smtClean="0">
                <a:cs typeface="B Nazanin" panose="00000400000000000000" pitchFamily="2" charset="-78"/>
              </a:rPr>
              <a:t> </a:t>
            </a:r>
            <a:r>
              <a:rPr lang="fa-IR" sz="2000" dirty="0" smtClean="0">
                <a:cs typeface="B Nazanin" panose="00000400000000000000" pitchFamily="2" charset="-78"/>
              </a:rPr>
              <a:t>ها</a:t>
            </a:r>
            <a:r>
              <a:rPr lang="fa-IR" sz="2000" dirty="0">
                <a:cs typeface="B Nazanin" panose="00000400000000000000" pitchFamily="2" charset="-78"/>
              </a:rPr>
              <a:t>، هورمون های جنسی مردانه، سابقه عدم </a:t>
            </a:r>
            <a:r>
              <a:rPr lang="fa-IR" sz="2000" dirty="0" smtClean="0">
                <a:cs typeface="B Nazanin" panose="00000400000000000000" pitchFamily="2" charset="-78"/>
              </a:rPr>
              <a:t>بیماری</a:t>
            </a:r>
            <a:r>
              <a:rPr lang="en-US" sz="2000" dirty="0" smtClean="0">
                <a:cs typeface="B Nazanin" panose="00000400000000000000" pitchFamily="2" charset="-78"/>
              </a:rPr>
              <a:t> </a:t>
            </a:r>
            <a:r>
              <a:rPr lang="fa-IR" sz="2000" dirty="0" smtClean="0">
                <a:cs typeface="B Nazanin" panose="00000400000000000000" pitchFamily="2" charset="-78"/>
              </a:rPr>
              <a:t>هایی </a:t>
            </a:r>
            <a:r>
              <a:rPr lang="fa-IR" sz="2000" dirty="0">
                <a:cs typeface="B Nazanin" panose="00000400000000000000" pitchFamily="2" charset="-78"/>
              </a:rPr>
              <a:t>از قبیل کم کاری تیرویید، دیابت، بیماری </a:t>
            </a:r>
            <a:r>
              <a:rPr lang="fa-IR" sz="2000" dirty="0" smtClean="0">
                <a:cs typeface="B Nazanin" panose="00000400000000000000" pitchFamily="2" charset="-78"/>
              </a:rPr>
              <a:t>عروق</a:t>
            </a:r>
            <a:r>
              <a:rPr lang="en-US" sz="2000" dirty="0" smtClean="0">
                <a:cs typeface="B Nazanin" panose="00000400000000000000" pitchFamily="2" charset="-78"/>
              </a:rPr>
              <a:t> </a:t>
            </a:r>
            <a:r>
              <a:rPr lang="fa-IR" sz="2000" dirty="0" smtClean="0">
                <a:cs typeface="B Nazanin" panose="00000400000000000000" pitchFamily="2" charset="-78"/>
              </a:rPr>
              <a:t>کرونر</a:t>
            </a:r>
            <a:r>
              <a:rPr lang="fa-IR" sz="2000" dirty="0">
                <a:cs typeface="B Nazanin" panose="00000400000000000000" pitchFamily="2" charset="-78"/>
              </a:rPr>
              <a:t>، بیماری کلیوی، بیماری کبدی </a:t>
            </a:r>
            <a:r>
              <a:rPr lang="en-US" sz="2000" dirty="0" smtClean="0">
                <a:cs typeface="B Nazanin" panose="00000400000000000000" pitchFamily="2" charset="-78"/>
              </a:rPr>
              <a:t>)</a:t>
            </a:r>
            <a:r>
              <a:rPr lang="fa-IR" sz="2000" dirty="0" smtClean="0">
                <a:cs typeface="B Nazanin" panose="00000400000000000000" pitchFamily="2" charset="-78"/>
              </a:rPr>
              <a:t>مثل </a:t>
            </a:r>
            <a:r>
              <a:rPr lang="fa-IR" sz="2000" dirty="0">
                <a:cs typeface="B Nazanin" panose="00000400000000000000" pitchFamily="2" charset="-78"/>
              </a:rPr>
              <a:t>سیروز </a:t>
            </a:r>
            <a:r>
              <a:rPr lang="fa-IR" sz="2000" dirty="0" smtClean="0">
                <a:cs typeface="B Nazanin" panose="00000400000000000000" pitchFamily="2" charset="-78"/>
              </a:rPr>
              <a:t>و</a:t>
            </a:r>
            <a:r>
              <a:rPr lang="en-US" sz="2000" dirty="0" smtClean="0">
                <a:cs typeface="B Nazanin" panose="00000400000000000000" pitchFamily="2" charset="-78"/>
              </a:rPr>
              <a:t> </a:t>
            </a:r>
            <a:r>
              <a:rPr lang="fa-IR" sz="2000" dirty="0" smtClean="0">
                <a:cs typeface="B Nazanin" panose="00000400000000000000" pitchFamily="2" charset="-78"/>
              </a:rPr>
              <a:t>هپاتیت</a:t>
            </a:r>
            <a:r>
              <a:rPr lang="en-US" sz="2000" dirty="0" smtClean="0">
                <a:cs typeface="B Nazanin" panose="00000400000000000000" pitchFamily="2" charset="-78"/>
              </a:rPr>
              <a:t>(</a:t>
            </a:r>
            <a:r>
              <a:rPr lang="fa-IR" sz="2000" dirty="0" smtClean="0">
                <a:cs typeface="B Nazanin" panose="00000400000000000000" pitchFamily="2" charset="-78"/>
              </a:rPr>
              <a:t>، </a:t>
            </a:r>
            <a:r>
              <a:rPr lang="fa-IR" sz="2000" dirty="0">
                <a:cs typeface="B Nazanin" panose="00000400000000000000" pitchFamily="2" charset="-78"/>
              </a:rPr>
              <a:t>سوءتغذیه و یا پر کاری تیرویید، عفونت </a:t>
            </a:r>
            <a:r>
              <a:rPr lang="fa-IR" sz="2000" dirty="0" smtClean="0">
                <a:cs typeface="B Nazanin" panose="00000400000000000000" pitchFamily="2" charset="-78"/>
              </a:rPr>
              <a:t>و</a:t>
            </a:r>
            <a:r>
              <a:rPr lang="en-US" sz="2000" dirty="0" smtClean="0">
                <a:cs typeface="B Nazanin" panose="00000400000000000000" pitchFamily="2" charset="-78"/>
              </a:rPr>
              <a:t> </a:t>
            </a:r>
            <a:r>
              <a:rPr lang="fa-IR" sz="2000" dirty="0" smtClean="0">
                <a:cs typeface="B Nazanin" panose="00000400000000000000" pitchFamily="2" charset="-78"/>
              </a:rPr>
              <a:t>حمله </a:t>
            </a:r>
            <a:r>
              <a:rPr lang="fa-IR" sz="2000" dirty="0">
                <a:cs typeface="B Nazanin" panose="00000400000000000000" pitchFamily="2" charset="-78"/>
              </a:rPr>
              <a:t>قلبی، مصرف بیش از حد الکل و یا مواد </a:t>
            </a:r>
            <a:r>
              <a:rPr lang="fa-IR" sz="2000" dirty="0" smtClean="0">
                <a:cs typeface="B Nazanin" panose="00000400000000000000" pitchFamily="2" charset="-78"/>
              </a:rPr>
              <a:t>مخدر.</a:t>
            </a:r>
            <a:r>
              <a:rPr lang="en-US" sz="2000" dirty="0" smtClean="0">
                <a:cs typeface="B Nazanin" panose="00000400000000000000" pitchFamily="2" charset="-78"/>
              </a:rPr>
              <a:t> </a:t>
            </a:r>
            <a:r>
              <a:rPr lang="fa-IR" sz="2000" dirty="0" smtClean="0">
                <a:cs typeface="B Nazanin" panose="00000400000000000000" pitchFamily="2" charset="-78"/>
              </a:rPr>
              <a:t>هم </a:t>
            </a:r>
            <a:r>
              <a:rPr lang="fa-IR" sz="2000" dirty="0">
                <a:cs typeface="B Nazanin" panose="00000400000000000000" pitchFamily="2" charset="-78"/>
              </a:rPr>
              <a:t>چنین با توجه به تقریبا یکسان بودن سایر </a:t>
            </a:r>
            <a:r>
              <a:rPr lang="fa-IR" sz="2000" dirty="0" smtClean="0">
                <a:cs typeface="B Nazanin" panose="00000400000000000000" pitchFamily="2" charset="-78"/>
              </a:rPr>
              <a:t>عوام</a:t>
            </a:r>
            <a:r>
              <a:rPr lang="en-US" sz="2000" dirty="0" smtClean="0">
                <a:cs typeface="B Nazanin" panose="00000400000000000000" pitchFamily="2" charset="-78"/>
              </a:rPr>
              <a:t> </a:t>
            </a:r>
            <a:r>
              <a:rPr lang="fa-IR" sz="2000" dirty="0" smtClean="0">
                <a:cs typeface="B Nazanin" panose="00000400000000000000" pitchFamily="2" charset="-78"/>
              </a:rPr>
              <a:t>محیطی </a:t>
            </a:r>
            <a:r>
              <a:rPr lang="en-US" sz="2000" dirty="0" smtClean="0">
                <a:cs typeface="B Nazanin" panose="00000400000000000000" pitchFamily="2" charset="-78"/>
              </a:rPr>
              <a:t>)</a:t>
            </a:r>
            <a:r>
              <a:rPr lang="fa-IR" sz="2000" dirty="0" smtClean="0">
                <a:cs typeface="B Nazanin" panose="00000400000000000000" pitchFamily="2" charset="-78"/>
              </a:rPr>
              <a:t>از </a:t>
            </a:r>
            <a:r>
              <a:rPr lang="fa-IR" sz="2000" dirty="0">
                <a:cs typeface="B Nazanin" panose="00000400000000000000" pitchFamily="2" charset="-78"/>
              </a:rPr>
              <a:t>قبیل گرما، رطوبت، بار کاری، رژیم </a:t>
            </a:r>
            <a:r>
              <a:rPr lang="fa-IR" sz="2000" dirty="0" smtClean="0">
                <a:cs typeface="B Nazanin" panose="00000400000000000000" pitchFamily="2" charset="-78"/>
              </a:rPr>
              <a:t>غذایی</a:t>
            </a:r>
            <a:r>
              <a:rPr lang="en-US" sz="2000" dirty="0" smtClean="0">
                <a:cs typeface="B Nazanin" panose="00000400000000000000" pitchFamily="2" charset="-78"/>
              </a:rPr>
              <a:t> </a:t>
            </a:r>
            <a:r>
              <a:rPr lang="fa-IR" sz="2000" dirty="0" smtClean="0">
                <a:cs typeface="B Nazanin" panose="00000400000000000000" pitchFamily="2" charset="-78"/>
              </a:rPr>
              <a:t>محیط </a:t>
            </a:r>
            <a:r>
              <a:rPr lang="fa-IR" sz="2000" dirty="0">
                <a:cs typeface="B Nazanin" panose="00000400000000000000" pitchFamily="2" charset="-78"/>
              </a:rPr>
              <a:t>کار و... </a:t>
            </a:r>
            <a:r>
              <a:rPr lang="en-US" sz="2000" dirty="0" smtClean="0">
                <a:cs typeface="B Nazanin" panose="00000400000000000000" pitchFamily="2" charset="-78"/>
              </a:rPr>
              <a:t>(</a:t>
            </a:r>
            <a:r>
              <a:rPr lang="fa-IR" sz="2000" dirty="0" smtClean="0">
                <a:cs typeface="B Nazanin" panose="00000400000000000000" pitchFamily="2" charset="-78"/>
              </a:rPr>
              <a:t> </a:t>
            </a:r>
            <a:r>
              <a:rPr lang="fa-IR" sz="2000" dirty="0">
                <a:cs typeface="B Nazanin" panose="00000400000000000000" pitchFamily="2" charset="-78"/>
              </a:rPr>
              <a:t>افراد در محل کار، اثر این عوامل </a:t>
            </a:r>
            <a:r>
              <a:rPr lang="fa-IR" sz="2000" dirty="0" smtClean="0">
                <a:cs typeface="B Nazanin" panose="00000400000000000000" pitchFamily="2" charset="-78"/>
              </a:rPr>
              <a:t>برای</a:t>
            </a:r>
            <a:r>
              <a:rPr lang="en-US" sz="2000" dirty="0" smtClean="0">
                <a:cs typeface="B Nazanin" panose="00000400000000000000" pitchFamily="2" charset="-78"/>
              </a:rPr>
              <a:t> </a:t>
            </a:r>
            <a:r>
              <a:rPr lang="fa-IR" sz="2000" dirty="0" smtClean="0">
                <a:cs typeface="B Nazanin" panose="00000400000000000000" pitchFamily="2" charset="-78"/>
              </a:rPr>
              <a:t>کل </a:t>
            </a:r>
            <a:r>
              <a:rPr lang="fa-IR" sz="2000" dirty="0">
                <a:cs typeface="B Nazanin" panose="00000400000000000000" pitchFamily="2" charset="-78"/>
              </a:rPr>
              <a:t>افراد در این مطالعه یکسان در نظر گرفته شد.</a:t>
            </a:r>
            <a:endParaRPr lang="en-US" sz="24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60097FF9-9A4E-48E3-ACF3-7397FD5D2E03}" type="slidenum">
              <a:rPr lang="fa-IR" smtClean="0"/>
              <a:pPr/>
              <a:t>9</a:t>
            </a:fld>
            <a:endParaRPr lang="fa-IR"/>
          </a:p>
        </p:txBody>
      </p:sp>
    </p:spTree>
    <p:extLst>
      <p:ext uri="{BB962C8B-B14F-4D97-AF65-F5344CB8AC3E}">
        <p14:creationId xmlns:p14="http://schemas.microsoft.com/office/powerpoint/2010/main" val="402523969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7179</TotalTime>
  <Words>2678</Words>
  <Application>Microsoft Office PowerPoint</Application>
  <PresentationFormat>On-screen Show (4:3)</PresentationFormat>
  <Paragraphs>82</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B Nazanin</vt:lpstr>
      <vt:lpstr>B Titr</vt:lpstr>
      <vt:lpstr>Calibri</vt:lpstr>
      <vt:lpstr>Century Gothic</vt:lpstr>
      <vt:lpstr>Tahoma</vt:lpstr>
      <vt:lpstr>Times New Roman</vt:lpstr>
      <vt:lpstr>Wingdings 3</vt:lpstr>
      <vt:lpstr>Wisp</vt:lpstr>
      <vt:lpstr>بسم الله الرحمن الرحیم</vt:lpstr>
      <vt:lpstr>PowerPoint Presentation</vt:lpstr>
      <vt:lpstr>مقدمه</vt:lpstr>
      <vt:lpstr>مقدمه</vt:lpstr>
      <vt:lpstr>مقدمه</vt:lpstr>
      <vt:lpstr>مقدمه</vt:lpstr>
      <vt:lpstr>روش مطالعه</vt:lpstr>
      <vt:lpstr>روش مطالعه</vt:lpstr>
      <vt:lpstr>روش مطالعه</vt:lpstr>
      <vt:lpstr>روش مطالعه</vt:lpstr>
      <vt:lpstr>یافته ها</vt:lpstr>
      <vt:lpstr>یافته ها</vt:lpstr>
      <vt:lpstr>یافته ها</vt:lpstr>
      <vt:lpstr>یافته ها</vt:lpstr>
      <vt:lpstr>بحث</vt:lpstr>
      <vt:lpstr>بحث</vt:lpstr>
      <vt:lpstr>بحث</vt:lpstr>
      <vt:lpstr>نتیجه گیری</vt:lpstr>
      <vt:lpstr>با تشکر از توجه شما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daneshkadeh behdasht</dc:creator>
  <cp:lastModifiedBy>Milad</cp:lastModifiedBy>
  <cp:revision>509</cp:revision>
  <dcterms:created xsi:type="dcterms:W3CDTF">2015-06-30T04:56:58Z</dcterms:created>
  <dcterms:modified xsi:type="dcterms:W3CDTF">2020-10-18T13:05:45Z</dcterms:modified>
</cp:coreProperties>
</file>