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3" r:id="rId8"/>
    <p:sldId id="260" r:id="rId9"/>
    <p:sldId id="265" r:id="rId10"/>
    <p:sldId id="267" r:id="rId11"/>
    <p:sldId id="266"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10/5/2020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accent2">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97531" y="1316864"/>
            <a:ext cx="9607081" cy="2262781"/>
          </a:xfrm>
        </p:spPr>
        <p:txBody>
          <a:bodyPr>
            <a:normAutofit fontScale="90000"/>
          </a:bodyPr>
          <a:lstStyle/>
          <a:p>
            <a:pPr algn="r">
              <a:lnSpc>
                <a:spcPct val="150000"/>
              </a:lnSpc>
            </a:pPr>
            <a:r>
              <a:rPr lang="fa-IR" sz="3600" b="1" dirty="0">
                <a:cs typeface="B Titr" panose="00000700000000000000" pitchFamily="2" charset="-78"/>
              </a:rPr>
              <a:t>بررسی پیشایندهای کنترل عوامل خطرآفرين بيماري هاي قلبي بر اساس مدل ترکیبی سرشت عاطفی-هیجانی و مدل خودتنظیم­گری</a:t>
            </a:r>
            <a:r>
              <a:rPr lang="en-US" dirty="0"/>
              <a:t/>
            </a:r>
            <a:br>
              <a:rPr lang="en-US" dirty="0"/>
            </a:br>
            <a:endParaRPr lang="fa-IR" dirty="0"/>
          </a:p>
        </p:txBody>
      </p:sp>
      <p:sp>
        <p:nvSpPr>
          <p:cNvPr id="3" name="Subtitle 2"/>
          <p:cNvSpPr>
            <a:spLocks noGrp="1"/>
          </p:cNvSpPr>
          <p:nvPr>
            <p:ph type="subTitle" idx="1"/>
          </p:nvPr>
        </p:nvSpPr>
        <p:spPr/>
        <p:txBody>
          <a:bodyPr>
            <a:normAutofit/>
          </a:bodyPr>
          <a:lstStyle/>
          <a:p>
            <a:pPr algn="r"/>
            <a:r>
              <a:rPr lang="fa-IR" sz="2800" dirty="0" smtClean="0"/>
              <a:t>دکتر علی زکی ئی</a:t>
            </a:r>
            <a:endParaRPr lang="fa-IR" sz="2800" dirty="0"/>
          </a:p>
        </p:txBody>
      </p:sp>
    </p:spTree>
    <p:extLst>
      <p:ext uri="{BB962C8B-B14F-4D97-AF65-F5344CB8AC3E}">
        <p14:creationId xmlns:p14="http://schemas.microsoft.com/office/powerpoint/2010/main" val="4115383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نتیجه گیری</a:t>
            </a:r>
            <a:endParaRPr lang="fa-IR" dirty="0"/>
          </a:p>
        </p:txBody>
      </p:sp>
      <p:sp>
        <p:nvSpPr>
          <p:cNvPr id="3" name="Content Placeholder 2"/>
          <p:cNvSpPr>
            <a:spLocks noGrp="1"/>
          </p:cNvSpPr>
          <p:nvPr>
            <p:ph idx="1"/>
          </p:nvPr>
        </p:nvSpPr>
        <p:spPr>
          <a:xfrm>
            <a:off x="1596980" y="1764406"/>
            <a:ext cx="9907632" cy="4146816"/>
          </a:xfrm>
        </p:spPr>
        <p:txBody>
          <a:bodyPr/>
          <a:lstStyle/>
          <a:p>
            <a:pPr algn="just">
              <a:lnSpc>
                <a:spcPct val="200000"/>
              </a:lnSpc>
            </a:pPr>
            <a:r>
              <a:rPr lang="fa-IR" dirty="0">
                <a:cs typeface="B Titr" panose="00000700000000000000" pitchFamily="2" charset="-78"/>
              </a:rPr>
              <a:t>با توجه به نتایج پژوهش می­توان گفت که در رابطه بین سرشت شخصیتی و کنترل رفتارهای مرتبط با سلامت قلب، </a:t>
            </a:r>
            <a:r>
              <a:rPr lang="fa-IR" dirty="0">
                <a:solidFill>
                  <a:srgbClr val="FF0000"/>
                </a:solidFill>
                <a:cs typeface="B Titr" panose="00000700000000000000" pitchFamily="2" charset="-78"/>
              </a:rPr>
              <a:t>خودتنظیم­گری</a:t>
            </a:r>
            <a:r>
              <a:rPr lang="fa-IR" dirty="0">
                <a:cs typeface="B Titr" panose="00000700000000000000" pitchFamily="2" charset="-78"/>
              </a:rPr>
              <a:t> دارای نقش میانجی است، در واقع نتایج پژوهش ما نشان داد که ابعاد سرشت هیجانی- عاطفی زمانی منجر به بیماری­های قلبی- عروقی می­شوند که خودتنظیم­گری در فرد پایین باشد، لذا این نکته مهمی است که باید در پیشگیری از بیماری­های قلبی- عروقی مورد توجه قرار گیرد، نکته مهم این است که خودتنظیم­گری مهارتی است که قابل آموزش می­باشد و افراد می­توانند آن را بیاموزند. بنابراین توصیه می­شود در جهت کاهش شیوع بیماری­های قلبی- عروقی نقش خودتنظیم­گری مورد توجه قرار گیرد و از ظرفیت روانشناسان در این جهت استفاده شود. </a:t>
            </a:r>
            <a:endParaRPr lang="en-US" dirty="0">
              <a:cs typeface="B Titr" panose="00000700000000000000" pitchFamily="2" charset="-78"/>
            </a:endParaRPr>
          </a:p>
          <a:p>
            <a:pPr algn="just">
              <a:lnSpc>
                <a:spcPct val="200000"/>
              </a:lnSpc>
            </a:pPr>
            <a:endParaRPr lang="fa-IR" dirty="0">
              <a:cs typeface="B Titr" panose="00000700000000000000" pitchFamily="2" charset="-78"/>
            </a:endParaRPr>
          </a:p>
        </p:txBody>
      </p:sp>
    </p:spTree>
    <p:extLst>
      <p:ext uri="{BB962C8B-B14F-4D97-AF65-F5344CB8AC3E}">
        <p14:creationId xmlns:p14="http://schemas.microsoft.com/office/powerpoint/2010/main" val="3821720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t>پیام پژوهشی</a:t>
            </a:r>
            <a:endParaRPr lang="fa-IR" dirty="0"/>
          </a:p>
        </p:txBody>
      </p:sp>
      <p:sp>
        <p:nvSpPr>
          <p:cNvPr id="3" name="Content Placeholder 2"/>
          <p:cNvSpPr>
            <a:spLocks noGrp="1"/>
          </p:cNvSpPr>
          <p:nvPr>
            <p:ph idx="1"/>
          </p:nvPr>
        </p:nvSpPr>
        <p:spPr>
          <a:xfrm>
            <a:off x="1094704" y="1657082"/>
            <a:ext cx="10409908" cy="4241442"/>
          </a:xfrm>
        </p:spPr>
        <p:txBody>
          <a:bodyPr>
            <a:normAutofit/>
          </a:bodyPr>
          <a:lstStyle/>
          <a:p>
            <a:pPr algn="just">
              <a:lnSpc>
                <a:spcPct val="150000"/>
              </a:lnSpc>
            </a:pPr>
            <a:r>
              <a:rPr lang="fa-IR" sz="2400" dirty="0">
                <a:cs typeface="B Titr" panose="00000700000000000000" pitchFamily="2" charset="-78"/>
              </a:rPr>
              <a:t>رفتارهاي ارتقاء دهنده سلامت یکی از عوامل مهمی هستند که باید مورد توجه قرار گیرند، یک پژوهش با هدف بررسی این رفتارها در ارتباط با بیماری­های قلبی انجام گرفت که نتایج آن حاکی از این بود که جهت پیشگیری از ابتلا به بیماری­های قلبی-عروقی و کنترل رفتارهای ناسالم مرتبط با این بیماری­ها باید نقش خودتنظیم­گری در نظر گرفته شود و مداخلات آموزشی و روانشناختی مهم پنداشته شود. خودتنظیم­گری می­تواند به افراد کمک کند که رفتارهای مرتبط با بیماری قلبی مثل رژیم غذایی ناسالم، استرس، کنترل وزن و مصرف سیگار را کمتر انجام دهند. </a:t>
            </a:r>
            <a:endParaRPr lang="en-US" sz="2400" dirty="0">
              <a:cs typeface="B Titr" panose="00000700000000000000" pitchFamily="2" charset="-78"/>
            </a:endParaRPr>
          </a:p>
          <a:p>
            <a:pPr algn="just">
              <a:lnSpc>
                <a:spcPct val="150000"/>
              </a:lnSpc>
            </a:pPr>
            <a:endParaRPr lang="fa-IR" sz="2400" dirty="0">
              <a:cs typeface="B Titr" panose="00000700000000000000" pitchFamily="2" charset="-78"/>
            </a:endParaRPr>
          </a:p>
        </p:txBody>
      </p:sp>
    </p:spTree>
    <p:extLst>
      <p:ext uri="{BB962C8B-B14F-4D97-AF65-F5344CB8AC3E}">
        <p14:creationId xmlns:p14="http://schemas.microsoft.com/office/powerpoint/2010/main" val="1662756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marL="0" indent="0" algn="ctr">
              <a:buNone/>
            </a:pPr>
            <a:r>
              <a:rPr lang="fa-IR" sz="4800" dirty="0" smtClean="0">
                <a:solidFill>
                  <a:srgbClr val="FF0000"/>
                </a:solidFill>
                <a:cs typeface="B Titr" panose="00000700000000000000" pitchFamily="2" charset="-78"/>
              </a:rPr>
              <a:t>با سپاس از توجه شما </a:t>
            </a:r>
            <a:endParaRPr lang="fa-IR" sz="4800" dirty="0">
              <a:solidFill>
                <a:srgbClr val="FF0000"/>
              </a:solidFill>
              <a:cs typeface="B Titr" panose="00000700000000000000" pitchFamily="2" charset="-78"/>
            </a:endParaRPr>
          </a:p>
        </p:txBody>
      </p:sp>
    </p:spTree>
    <p:extLst>
      <p:ext uri="{BB962C8B-B14F-4D97-AF65-F5344CB8AC3E}">
        <p14:creationId xmlns:p14="http://schemas.microsoft.com/office/powerpoint/2010/main" val="3644251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t>مقدمه و هدف:</a:t>
            </a:r>
            <a:endParaRPr lang="fa-IR" dirty="0"/>
          </a:p>
        </p:txBody>
      </p:sp>
      <p:sp>
        <p:nvSpPr>
          <p:cNvPr id="3" name="Content Placeholder 2"/>
          <p:cNvSpPr>
            <a:spLocks noGrp="1"/>
          </p:cNvSpPr>
          <p:nvPr>
            <p:ph idx="1"/>
          </p:nvPr>
        </p:nvSpPr>
        <p:spPr>
          <a:xfrm>
            <a:off x="1764406" y="2584361"/>
            <a:ext cx="9740206" cy="3777622"/>
          </a:xfrm>
        </p:spPr>
        <p:txBody>
          <a:bodyPr/>
          <a:lstStyle/>
          <a:p>
            <a:pPr algn="just">
              <a:lnSpc>
                <a:spcPct val="150000"/>
              </a:lnSpc>
            </a:pPr>
            <a:r>
              <a:rPr lang="fa-IR" sz="2400" dirty="0" smtClean="0">
                <a:cs typeface="B Titr" panose="00000700000000000000" pitchFamily="2" charset="-78"/>
              </a:rPr>
              <a:t>با </a:t>
            </a:r>
            <a:r>
              <a:rPr lang="fa-IR" sz="2400" dirty="0">
                <a:cs typeface="B Titr" panose="00000700000000000000" pitchFamily="2" charset="-78"/>
              </a:rPr>
              <a:t>توجه به لزوم انجام مطالعات بیشتر در مورد رفتارهاي ارتقاء دهنده سلامت، پژوهش حاضر با هدف بررسی بررسی پیشایندهای کنترل عوامل خطرآفرين بيماري هاي قلبي بر اساس مدل ترکیبی سرشت عاطفی و هیجانی و مدل خودتنظیم­گری انجام گرفت.</a:t>
            </a:r>
            <a:endParaRPr lang="en-US" sz="2400" dirty="0">
              <a:cs typeface="B Titr" panose="00000700000000000000" pitchFamily="2" charset="-78"/>
            </a:endParaRPr>
          </a:p>
          <a:p>
            <a:pPr>
              <a:lnSpc>
                <a:spcPct val="150000"/>
              </a:lnSpc>
            </a:pPr>
            <a:endParaRPr lang="fa-IR" dirty="0"/>
          </a:p>
        </p:txBody>
      </p:sp>
    </p:spTree>
    <p:extLst>
      <p:ext uri="{BB962C8B-B14F-4D97-AF65-F5344CB8AC3E}">
        <p14:creationId xmlns:p14="http://schemas.microsoft.com/office/powerpoint/2010/main" val="1312504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5804" y="211986"/>
            <a:ext cx="8911687" cy="1280890"/>
          </a:xfrm>
        </p:spPr>
        <p:txBody>
          <a:bodyPr/>
          <a:lstStyle/>
          <a:p>
            <a:pPr algn="r"/>
            <a:r>
              <a:rPr lang="fa-IR" b="1" dirty="0" smtClean="0"/>
              <a:t>روش کار</a:t>
            </a:r>
            <a:endParaRPr lang="fa-IR" b="1" dirty="0"/>
          </a:p>
        </p:txBody>
      </p:sp>
      <p:sp>
        <p:nvSpPr>
          <p:cNvPr id="3" name="Content Placeholder 2"/>
          <p:cNvSpPr>
            <a:spLocks noGrp="1"/>
          </p:cNvSpPr>
          <p:nvPr>
            <p:ph idx="1"/>
          </p:nvPr>
        </p:nvSpPr>
        <p:spPr>
          <a:xfrm>
            <a:off x="1030310" y="1492876"/>
            <a:ext cx="10972799" cy="4962659"/>
          </a:xfrm>
        </p:spPr>
        <p:txBody>
          <a:bodyPr>
            <a:normAutofit/>
          </a:bodyPr>
          <a:lstStyle/>
          <a:p>
            <a:pPr algn="just">
              <a:lnSpc>
                <a:spcPct val="150000"/>
              </a:lnSpc>
            </a:pPr>
            <a:r>
              <a:rPr lang="fa-IR" b="1" dirty="0">
                <a:cs typeface="B Titr" panose="00000700000000000000" pitchFamily="2" charset="-78"/>
              </a:rPr>
              <a:t>جامعه آماری</a:t>
            </a:r>
            <a:r>
              <a:rPr lang="fa-IR" dirty="0">
                <a:cs typeface="B Titr" panose="00000700000000000000" pitchFamily="2" charset="-78"/>
              </a:rPr>
              <a:t>: کلیه ساکنان شهر کرمانشاه در محدوه سنی 30 تا 65 ساله که در سال 1398در این شهر مشغول زندگی بودند و حداقل 5 سال است در این شهر زندگی می کنند. </a:t>
            </a:r>
            <a:endParaRPr lang="fa-IR" dirty="0" smtClean="0">
              <a:cs typeface="B Titr" panose="00000700000000000000" pitchFamily="2" charset="-78"/>
            </a:endParaRPr>
          </a:p>
          <a:p>
            <a:pPr algn="just">
              <a:lnSpc>
                <a:spcPct val="150000"/>
              </a:lnSpc>
            </a:pPr>
            <a:r>
              <a:rPr lang="fa-IR" dirty="0" smtClean="0">
                <a:cs typeface="B Titr" panose="00000700000000000000" pitchFamily="2" charset="-78"/>
              </a:rPr>
              <a:t>نمونه: چون </a:t>
            </a:r>
            <a:r>
              <a:rPr lang="fa-IR" dirty="0">
                <a:cs typeface="B Titr" panose="00000700000000000000" pitchFamily="2" charset="-78"/>
              </a:rPr>
              <a:t>در پژوهش حاضر 26 متغیر مورد بررسی قرار گرفت که حداقل نمونه برای آن 390 نفر بود، اما برای تعمیم پذیری بیشتر و کاهش خطای نوع اول </a:t>
            </a:r>
            <a:r>
              <a:rPr lang="fa-IR" dirty="0" smtClean="0">
                <a:cs typeface="B Titr" panose="00000700000000000000" pitchFamily="2" charset="-78"/>
              </a:rPr>
              <a:t>این </a:t>
            </a:r>
            <a:r>
              <a:rPr lang="fa-IR" dirty="0">
                <a:cs typeface="B Titr" panose="00000700000000000000" pitchFamily="2" charset="-78"/>
              </a:rPr>
              <a:t>تعداد دو برابر شد (780 نفر)، اما با در نظر گرفتن عواملی همچون ریزش آزمودنی­ها و یا عدم همکاری، این تعداد  به 800 نفر افزایش یافت. اما پس از </a:t>
            </a:r>
            <a:r>
              <a:rPr lang="fa-IR" dirty="0" smtClean="0">
                <a:cs typeface="B Titr" panose="00000700000000000000" pitchFamily="2" charset="-78"/>
              </a:rPr>
              <a:t>جمع آوری </a:t>
            </a:r>
            <a:r>
              <a:rPr lang="fa-IR" dirty="0">
                <a:cs typeface="B Titr" panose="00000700000000000000" pitchFamily="2" charset="-78"/>
              </a:rPr>
              <a:t>داده­ها تعداد 776 پرسشنامه قابل قبول تشخیص داده </a:t>
            </a:r>
            <a:r>
              <a:rPr lang="fa-IR" dirty="0" smtClean="0">
                <a:cs typeface="B Titr" panose="00000700000000000000" pitchFamily="2" charset="-78"/>
              </a:rPr>
              <a:t>شد. </a:t>
            </a:r>
          </a:p>
          <a:p>
            <a:r>
              <a:rPr lang="fa-IR" b="1" dirty="0">
                <a:solidFill>
                  <a:srgbClr val="FF0000"/>
                </a:solidFill>
              </a:rPr>
              <a:t>ملاک­های ورود به مطالعه: </a:t>
            </a:r>
            <a:endParaRPr lang="en-US" dirty="0">
              <a:solidFill>
                <a:srgbClr val="FF0000"/>
              </a:solidFill>
            </a:endParaRPr>
          </a:p>
          <a:p>
            <a:r>
              <a:rPr lang="fa-IR" dirty="0"/>
              <a:t>داشتن حداقل 30 سال سن و حداکثر 65 سال</a:t>
            </a:r>
            <a:endParaRPr lang="en-US" dirty="0"/>
          </a:p>
          <a:p>
            <a:r>
              <a:rPr lang="fa-IR" dirty="0"/>
              <a:t>داشتن حداقل 5 سال اقامت در شهر کرمانشاه </a:t>
            </a:r>
            <a:endParaRPr lang="en-US" dirty="0"/>
          </a:p>
          <a:p>
            <a:r>
              <a:rPr lang="fa-IR" dirty="0"/>
              <a:t>نداشتن بیماری های روانی </a:t>
            </a:r>
            <a:endParaRPr lang="en-US" dirty="0"/>
          </a:p>
          <a:p>
            <a:r>
              <a:rPr lang="fa-IR" dirty="0"/>
              <a:t>داشتن رضایت کامل جهت شرکت در مطالعه </a:t>
            </a:r>
            <a:endParaRPr lang="en-US" dirty="0"/>
          </a:p>
          <a:p>
            <a:r>
              <a:rPr lang="fa-IR" dirty="0"/>
              <a:t>داشتن حداقل مدرک تحصیلی سوم راهنمایی</a:t>
            </a:r>
            <a:endParaRPr lang="en-US" dirty="0"/>
          </a:p>
          <a:p>
            <a:pPr algn="just">
              <a:lnSpc>
                <a:spcPct val="150000"/>
              </a:lnSpc>
            </a:pPr>
            <a:endParaRPr lang="en-US" dirty="0">
              <a:cs typeface="B Titr" panose="00000700000000000000" pitchFamily="2" charset="-78"/>
            </a:endParaRPr>
          </a:p>
        </p:txBody>
      </p:sp>
    </p:spTree>
    <p:extLst>
      <p:ext uri="{BB962C8B-B14F-4D97-AF65-F5344CB8AC3E}">
        <p14:creationId xmlns:p14="http://schemas.microsoft.com/office/powerpoint/2010/main" val="3401428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t>ابزار گردآوری داده­ها </a:t>
            </a:r>
            <a:r>
              <a:rPr lang="en-US" dirty="0"/>
              <a:t/>
            </a:r>
            <a:br>
              <a:rPr lang="en-US" dirty="0"/>
            </a:br>
            <a:endParaRPr lang="fa-IR" dirty="0"/>
          </a:p>
        </p:txBody>
      </p:sp>
      <p:sp>
        <p:nvSpPr>
          <p:cNvPr id="3" name="Content Placeholder 2"/>
          <p:cNvSpPr>
            <a:spLocks noGrp="1"/>
          </p:cNvSpPr>
          <p:nvPr>
            <p:ph idx="1"/>
          </p:nvPr>
        </p:nvSpPr>
        <p:spPr/>
        <p:txBody>
          <a:bodyPr>
            <a:normAutofit/>
          </a:bodyPr>
          <a:lstStyle/>
          <a:p>
            <a:pPr>
              <a:lnSpc>
                <a:spcPct val="150000"/>
              </a:lnSpc>
            </a:pPr>
            <a:r>
              <a:rPr lang="fa-IR" sz="2000" b="1" dirty="0">
                <a:cs typeface="B Titr" panose="00000700000000000000" pitchFamily="2" charset="-78"/>
              </a:rPr>
              <a:t>پرسشنامه اطاعات </a:t>
            </a:r>
            <a:r>
              <a:rPr lang="fa-IR" sz="2000" b="1" dirty="0" smtClean="0">
                <a:cs typeface="B Titr" panose="00000700000000000000" pitchFamily="2" charset="-78"/>
              </a:rPr>
              <a:t>دموگرافیک</a:t>
            </a:r>
          </a:p>
          <a:p>
            <a:pPr>
              <a:lnSpc>
                <a:spcPct val="150000"/>
              </a:lnSpc>
            </a:pPr>
            <a:r>
              <a:rPr lang="fa-IR" sz="2000" b="1" dirty="0">
                <a:cs typeface="B Titr" panose="00000700000000000000" pitchFamily="2" charset="-78"/>
              </a:rPr>
              <a:t>پرسشنامه کنترل عوامل خطر آفرين بيماري­هاي </a:t>
            </a:r>
            <a:r>
              <a:rPr lang="fa-IR" sz="2000" b="1" dirty="0" smtClean="0">
                <a:cs typeface="B Titr" panose="00000700000000000000" pitchFamily="2" charset="-78"/>
              </a:rPr>
              <a:t>قلبي</a:t>
            </a:r>
          </a:p>
          <a:p>
            <a:pPr>
              <a:lnSpc>
                <a:spcPct val="150000"/>
              </a:lnSpc>
            </a:pPr>
            <a:r>
              <a:rPr lang="fa-IR" sz="2000" b="1" dirty="0">
                <a:cs typeface="B Titr" panose="00000700000000000000" pitchFamily="2" charset="-78"/>
              </a:rPr>
              <a:t>پرسشنامه </a:t>
            </a:r>
            <a:r>
              <a:rPr lang="fa-IR" sz="2000" b="1" dirty="0" smtClean="0">
                <a:cs typeface="B Titr" panose="00000700000000000000" pitchFamily="2" charset="-78"/>
              </a:rPr>
              <a:t>خوتنظیم­گری</a:t>
            </a:r>
          </a:p>
          <a:p>
            <a:pPr>
              <a:lnSpc>
                <a:spcPct val="150000"/>
              </a:lnSpc>
            </a:pPr>
            <a:r>
              <a:rPr lang="fa-IR" sz="2000" b="1" dirty="0">
                <a:cs typeface="B Titr" panose="00000700000000000000" pitchFamily="2" charset="-78"/>
              </a:rPr>
              <a:t>مقیاس ترکیبی سرشت عاطفی و هیجانی</a:t>
            </a:r>
            <a:endParaRPr lang="fa-IR" sz="2000" dirty="0">
              <a:cs typeface="B Titr" panose="00000700000000000000" pitchFamily="2" charset="-78"/>
            </a:endParaRPr>
          </a:p>
        </p:txBody>
      </p:sp>
    </p:spTree>
    <p:extLst>
      <p:ext uri="{BB962C8B-B14F-4D97-AF65-F5344CB8AC3E}">
        <p14:creationId xmlns:p14="http://schemas.microsoft.com/office/powerpoint/2010/main" val="916723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t>یافته ها</a:t>
            </a:r>
            <a:r>
              <a:rPr lang="en-US" dirty="0"/>
              <a:t/>
            </a:r>
            <a:br>
              <a:rPr lang="en-US" dirty="0"/>
            </a:br>
            <a:endParaRPr lang="fa-IR" dirty="0"/>
          </a:p>
        </p:txBody>
      </p:sp>
      <p:pic>
        <p:nvPicPr>
          <p:cNvPr id="4" name="Content Placeholder 3"/>
          <p:cNvPicPr>
            <a:picLocks noGrp="1" noChangeAspect="1"/>
          </p:cNvPicPr>
          <p:nvPr>
            <p:ph idx="1"/>
          </p:nvPr>
        </p:nvPicPr>
        <p:blipFill>
          <a:blip r:embed="rId2"/>
          <a:stretch>
            <a:fillRect/>
          </a:stretch>
        </p:blipFill>
        <p:spPr>
          <a:xfrm>
            <a:off x="2064398" y="1570150"/>
            <a:ext cx="9440214" cy="4932608"/>
          </a:xfrm>
          <a:prstGeom prst="rect">
            <a:avLst/>
          </a:prstGeom>
        </p:spPr>
      </p:pic>
    </p:spTree>
    <p:extLst>
      <p:ext uri="{BB962C8B-B14F-4D97-AF65-F5344CB8AC3E}">
        <p14:creationId xmlns:p14="http://schemas.microsoft.com/office/powerpoint/2010/main" val="2714748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7770" y="147592"/>
            <a:ext cx="8911687" cy="1280890"/>
          </a:xfrm>
        </p:spPr>
        <p:txBody>
          <a:bodyPr>
            <a:normAutofit/>
          </a:bodyPr>
          <a:lstStyle/>
          <a:p>
            <a:pPr algn="ctr"/>
            <a:r>
              <a:rPr lang="fa-IR" sz="2400" dirty="0"/>
              <a:t>جدول 2- ضرایب همبستگی بین سرشت عاطفی و هیجانی با کنترل عوامل خطرآفرين بيماري هاي قلبي</a:t>
            </a:r>
            <a:r>
              <a:rPr lang="en-US" sz="2400" dirty="0"/>
              <a:t/>
            </a:r>
            <a:br>
              <a:rPr lang="en-US" sz="2400" dirty="0"/>
            </a:br>
            <a:endParaRPr lang="fa-IR" sz="2400" dirty="0"/>
          </a:p>
        </p:txBody>
      </p:sp>
      <p:pic>
        <p:nvPicPr>
          <p:cNvPr id="4" name="Content Placeholder 3"/>
          <p:cNvPicPr>
            <a:picLocks noGrp="1" noChangeAspect="1"/>
          </p:cNvPicPr>
          <p:nvPr>
            <p:ph idx="1"/>
          </p:nvPr>
        </p:nvPicPr>
        <p:blipFill>
          <a:blip r:embed="rId2"/>
          <a:stretch>
            <a:fillRect/>
          </a:stretch>
        </p:blipFill>
        <p:spPr>
          <a:xfrm>
            <a:off x="1" y="1030310"/>
            <a:ext cx="12337960" cy="5827689"/>
          </a:xfrm>
          <a:prstGeom prst="rect">
            <a:avLst/>
          </a:prstGeom>
        </p:spPr>
      </p:pic>
    </p:spTree>
    <p:extLst>
      <p:ext uri="{BB962C8B-B14F-4D97-AF65-F5344CB8AC3E}">
        <p14:creationId xmlns:p14="http://schemas.microsoft.com/office/powerpoint/2010/main" val="2474558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1841679" y="1133341"/>
            <a:ext cx="9504607" cy="4275786"/>
          </a:xfrm>
          <a:prstGeom prst="rect">
            <a:avLst/>
          </a:prstGeom>
        </p:spPr>
      </p:pic>
    </p:spTree>
    <p:extLst>
      <p:ext uri="{BB962C8B-B14F-4D97-AF65-F5344CB8AC3E}">
        <p14:creationId xmlns:p14="http://schemas.microsoft.com/office/powerpoint/2010/main" val="97454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7771" y="263501"/>
            <a:ext cx="8911687" cy="1280890"/>
          </a:xfrm>
        </p:spPr>
        <p:txBody>
          <a:bodyPr/>
          <a:lstStyle/>
          <a:p>
            <a:pPr algn="r"/>
            <a:r>
              <a:rPr lang="fa-IR" dirty="0" smtClean="0"/>
              <a:t>مدل پیشنهادی پژوهش</a:t>
            </a:r>
            <a:endParaRPr lang="fa-IR" dirty="0"/>
          </a:p>
        </p:txBody>
      </p:sp>
      <p:pic>
        <p:nvPicPr>
          <p:cNvPr id="4" name="Content Placeholder 3"/>
          <p:cNvPicPr>
            <a:picLocks noGrp="1" noChangeAspect="1"/>
          </p:cNvPicPr>
          <p:nvPr>
            <p:ph idx="1"/>
          </p:nvPr>
        </p:nvPicPr>
        <p:blipFill>
          <a:blip r:embed="rId2"/>
          <a:stretch>
            <a:fillRect/>
          </a:stretch>
        </p:blipFill>
        <p:spPr>
          <a:xfrm>
            <a:off x="682580" y="1458127"/>
            <a:ext cx="11230377" cy="5399873"/>
          </a:xfrm>
          <a:prstGeom prst="rect">
            <a:avLst/>
          </a:prstGeom>
        </p:spPr>
      </p:pic>
    </p:spTree>
    <p:extLst>
      <p:ext uri="{BB962C8B-B14F-4D97-AF65-F5344CB8AC3E}">
        <p14:creationId xmlns:p14="http://schemas.microsoft.com/office/powerpoint/2010/main" val="2545275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1790163" y="1080752"/>
            <a:ext cx="9714449" cy="3436937"/>
          </a:xfrm>
          <a:prstGeom prst="rect">
            <a:avLst/>
          </a:prstGeom>
        </p:spPr>
      </p:pic>
    </p:spTree>
    <p:extLst>
      <p:ext uri="{BB962C8B-B14F-4D97-AF65-F5344CB8AC3E}">
        <p14:creationId xmlns:p14="http://schemas.microsoft.com/office/powerpoint/2010/main" val="371696040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23</TotalTime>
  <Words>484</Words>
  <Application>Microsoft Office PowerPoint</Application>
  <PresentationFormat>Widescreen</PresentationFormat>
  <Paragraphs>26</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B Titr</vt:lpstr>
      <vt:lpstr>Century Gothic</vt:lpstr>
      <vt:lpstr>Tahoma</vt:lpstr>
      <vt:lpstr>Wingdings 3</vt:lpstr>
      <vt:lpstr>Wisp</vt:lpstr>
      <vt:lpstr>بررسی پیشایندهای کنترل عوامل خطرآفرين بيماري هاي قلبي بر اساس مدل ترکیبی سرشت عاطفی-هیجانی و مدل خودتنظیم­گری </vt:lpstr>
      <vt:lpstr>مقدمه و هدف:</vt:lpstr>
      <vt:lpstr>روش کار</vt:lpstr>
      <vt:lpstr>ابزار گردآوری داده­ها  </vt:lpstr>
      <vt:lpstr>یافته ها </vt:lpstr>
      <vt:lpstr>جدول 2- ضرایب همبستگی بین سرشت عاطفی و هیجانی با کنترل عوامل خطرآفرين بيماري هاي قلبي </vt:lpstr>
      <vt:lpstr>PowerPoint Presentation</vt:lpstr>
      <vt:lpstr>مدل پیشنهادی پژوهش</vt:lpstr>
      <vt:lpstr>PowerPoint Presentation</vt:lpstr>
      <vt:lpstr>نتیجه گیری</vt:lpstr>
      <vt:lpstr>پیام پژوهشی</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بررسی پیشایندهای کنترل عوامل خطرآفرين بيماري هاي قلبي بر اساس مدل ترکیبی سرشت عاطفی-هیجانی و مدل خودتنظیم­گری </dc:title>
  <dc:creator>ali zakiei</dc:creator>
  <cp:lastModifiedBy>ali zakiei</cp:lastModifiedBy>
  <cp:revision>17</cp:revision>
  <dcterms:created xsi:type="dcterms:W3CDTF">2020-10-05T11:04:27Z</dcterms:created>
  <dcterms:modified xsi:type="dcterms:W3CDTF">2020-10-05T11:27:48Z</dcterms:modified>
</cp:coreProperties>
</file>